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68" r:id="rId3"/>
    <p:sldId id="270" r:id="rId4"/>
    <p:sldId id="294" r:id="rId5"/>
    <p:sldId id="446" r:id="rId6"/>
    <p:sldId id="445" r:id="rId7"/>
    <p:sldId id="269" r:id="rId8"/>
    <p:sldId id="275" r:id="rId9"/>
    <p:sldId id="276" r:id="rId10"/>
    <p:sldId id="277" r:id="rId11"/>
    <p:sldId id="278" r:id="rId12"/>
    <p:sldId id="279" r:id="rId13"/>
    <p:sldId id="280" r:id="rId14"/>
    <p:sldId id="281" r:id="rId15"/>
    <p:sldId id="282" r:id="rId16"/>
    <p:sldId id="283" r:id="rId17"/>
    <p:sldId id="284" r:id="rId18"/>
    <p:sldId id="285" r:id="rId19"/>
    <p:sldId id="443" r:id="rId20"/>
    <p:sldId id="299" r:id="rId21"/>
    <p:sldId id="1373" r:id="rId22"/>
    <p:sldId id="549" r:id="rId23"/>
    <p:sldId id="444" r:id="rId24"/>
    <p:sldId id="447" r:id="rId2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39"/>
    <p:restoredTop sz="94626"/>
  </p:normalViewPr>
  <p:slideViewPr>
    <p:cSldViewPr snapToGrid="0" snapToObjects="1">
      <p:cViewPr varScale="1">
        <p:scale>
          <a:sx n="121" d="100"/>
          <a:sy n="121" d="100"/>
        </p:scale>
        <p:origin x="43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886AB2-8E12-784A-B2A8-935DA6139966}" type="datetimeFigureOut">
              <a:rPr kumimoji="1" lang="ja-JP" altLang="en-US" smtClean="0"/>
              <a:t>2025/4/1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4D1FE4-DD57-BD4D-85A7-293BED144431}" type="slidenum">
              <a:rPr kumimoji="1" lang="ja-JP" altLang="en-US" smtClean="0"/>
              <a:t>‹#›</a:t>
            </a:fld>
            <a:endParaRPr kumimoji="1" lang="ja-JP" altLang="en-US"/>
          </a:p>
        </p:txBody>
      </p:sp>
    </p:spTree>
    <p:extLst>
      <p:ext uri="{BB962C8B-B14F-4D97-AF65-F5344CB8AC3E}">
        <p14:creationId xmlns:p14="http://schemas.microsoft.com/office/powerpoint/2010/main" val="51482075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”オフ会”</a:t>
            </a:r>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4D1FE4-DD57-BD4D-85A7-293BED144431}" type="slidenum">
              <a:rPr kumimoji="1" lang="ja-JP" altLang="en-US" sz="12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1" lang="ja-JP" altLang="en-US" sz="1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Tree>
    <p:extLst>
      <p:ext uri="{BB962C8B-B14F-4D97-AF65-F5344CB8AC3E}">
        <p14:creationId xmlns:p14="http://schemas.microsoft.com/office/powerpoint/2010/main" val="1185578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947465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595699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101EFA-8EAE-FE40-9A2D-5356AF87801E}" type="slidenum">
              <a:rPr kumimoji="1" lang="ja-JP" altLang="en-US" sz="12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1" lang="ja-JP" altLang="en-US" sz="1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Tree>
    <p:extLst>
      <p:ext uri="{BB962C8B-B14F-4D97-AF65-F5344CB8AC3E}">
        <p14:creationId xmlns:p14="http://schemas.microsoft.com/office/powerpoint/2010/main" val="3017206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EB680A82-2FC6-7F4A-AB2C-1E83530EC35A}" type="datetimeFigureOut">
              <a:rPr kumimoji="1" lang="ja-JP" altLang="en-US" smtClean="0"/>
              <a:t>2025/4/1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E61D39E-81DF-9641-AC1E-4F848178FDF6}" type="slidenum">
              <a:rPr kumimoji="1" lang="ja-JP" altLang="en-US" smtClean="0"/>
              <a:t>‹#›</a:t>
            </a:fld>
            <a:endParaRPr kumimoji="1" lang="ja-JP" altLang="en-US"/>
          </a:p>
        </p:txBody>
      </p:sp>
    </p:spTree>
    <p:extLst>
      <p:ext uri="{BB962C8B-B14F-4D97-AF65-F5344CB8AC3E}">
        <p14:creationId xmlns:p14="http://schemas.microsoft.com/office/powerpoint/2010/main" val="1649760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EB680A82-2FC6-7F4A-AB2C-1E83530EC35A}" type="datetimeFigureOut">
              <a:rPr kumimoji="1" lang="ja-JP" altLang="en-US" smtClean="0"/>
              <a:t>2025/4/1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E61D39E-81DF-9641-AC1E-4F848178FDF6}" type="slidenum">
              <a:rPr kumimoji="1" lang="ja-JP" altLang="en-US" smtClean="0"/>
              <a:t>‹#›</a:t>
            </a:fld>
            <a:endParaRPr kumimoji="1" lang="ja-JP" altLang="en-US"/>
          </a:p>
        </p:txBody>
      </p:sp>
    </p:spTree>
    <p:extLst>
      <p:ext uri="{BB962C8B-B14F-4D97-AF65-F5344CB8AC3E}">
        <p14:creationId xmlns:p14="http://schemas.microsoft.com/office/powerpoint/2010/main" val="269455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EB680A82-2FC6-7F4A-AB2C-1E83530EC35A}" type="datetimeFigureOut">
              <a:rPr kumimoji="1" lang="ja-JP" altLang="en-US" smtClean="0"/>
              <a:t>2025/4/1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E61D39E-81DF-9641-AC1E-4F848178FDF6}" type="slidenum">
              <a:rPr kumimoji="1" lang="ja-JP" altLang="en-US" smtClean="0"/>
              <a:t>‹#›</a:t>
            </a:fld>
            <a:endParaRPr kumimoji="1" lang="ja-JP" altLang="en-US"/>
          </a:p>
        </p:txBody>
      </p:sp>
    </p:spTree>
    <p:extLst>
      <p:ext uri="{BB962C8B-B14F-4D97-AF65-F5344CB8AC3E}">
        <p14:creationId xmlns:p14="http://schemas.microsoft.com/office/powerpoint/2010/main" val="1703964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EB680A82-2FC6-7F4A-AB2C-1E83530EC35A}" type="datetimeFigureOut">
              <a:rPr kumimoji="1" lang="ja-JP" altLang="en-US" smtClean="0"/>
              <a:t>2025/4/1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E61D39E-81DF-9641-AC1E-4F848178FDF6}" type="slidenum">
              <a:rPr kumimoji="1" lang="ja-JP" altLang="en-US" smtClean="0"/>
              <a:t>‹#›</a:t>
            </a:fld>
            <a:endParaRPr kumimoji="1" lang="ja-JP" altLang="en-US"/>
          </a:p>
        </p:txBody>
      </p:sp>
    </p:spTree>
    <p:extLst>
      <p:ext uri="{BB962C8B-B14F-4D97-AF65-F5344CB8AC3E}">
        <p14:creationId xmlns:p14="http://schemas.microsoft.com/office/powerpoint/2010/main" val="135497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EB680A82-2FC6-7F4A-AB2C-1E83530EC35A}" type="datetimeFigureOut">
              <a:rPr kumimoji="1" lang="ja-JP" altLang="en-US" smtClean="0"/>
              <a:t>2025/4/1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E61D39E-81DF-9641-AC1E-4F848178FDF6}" type="slidenum">
              <a:rPr kumimoji="1" lang="ja-JP" altLang="en-US" smtClean="0"/>
              <a:t>‹#›</a:t>
            </a:fld>
            <a:endParaRPr kumimoji="1" lang="ja-JP" altLang="en-US"/>
          </a:p>
        </p:txBody>
      </p:sp>
    </p:spTree>
    <p:extLst>
      <p:ext uri="{BB962C8B-B14F-4D97-AF65-F5344CB8AC3E}">
        <p14:creationId xmlns:p14="http://schemas.microsoft.com/office/powerpoint/2010/main" val="791698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EB680A82-2FC6-7F4A-AB2C-1E83530EC35A}" type="datetimeFigureOut">
              <a:rPr kumimoji="1" lang="ja-JP" altLang="en-US" smtClean="0"/>
              <a:t>2025/4/1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6E61D39E-81DF-9641-AC1E-4F848178FDF6}" type="slidenum">
              <a:rPr kumimoji="1" lang="ja-JP" altLang="en-US" smtClean="0"/>
              <a:t>‹#›</a:t>
            </a:fld>
            <a:endParaRPr kumimoji="1" lang="ja-JP" altLang="en-US"/>
          </a:p>
        </p:txBody>
      </p:sp>
    </p:spTree>
    <p:extLst>
      <p:ext uri="{BB962C8B-B14F-4D97-AF65-F5344CB8AC3E}">
        <p14:creationId xmlns:p14="http://schemas.microsoft.com/office/powerpoint/2010/main" val="631704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EB680A82-2FC6-7F4A-AB2C-1E83530EC35A}" type="datetimeFigureOut">
              <a:rPr kumimoji="1" lang="ja-JP" altLang="en-US" smtClean="0"/>
              <a:t>2025/4/1</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6E61D39E-81DF-9641-AC1E-4F848178FDF6}" type="slidenum">
              <a:rPr kumimoji="1" lang="ja-JP" altLang="en-US" smtClean="0"/>
              <a:t>‹#›</a:t>
            </a:fld>
            <a:endParaRPr kumimoji="1" lang="ja-JP" altLang="en-US"/>
          </a:p>
        </p:txBody>
      </p:sp>
    </p:spTree>
    <p:extLst>
      <p:ext uri="{BB962C8B-B14F-4D97-AF65-F5344CB8AC3E}">
        <p14:creationId xmlns:p14="http://schemas.microsoft.com/office/powerpoint/2010/main" val="498777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EB680A82-2FC6-7F4A-AB2C-1E83530EC35A}" type="datetimeFigureOut">
              <a:rPr kumimoji="1" lang="ja-JP" altLang="en-US" smtClean="0"/>
              <a:t>2025/4/1</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6E61D39E-81DF-9641-AC1E-4F848178FDF6}" type="slidenum">
              <a:rPr kumimoji="1" lang="ja-JP" altLang="en-US" smtClean="0"/>
              <a:t>‹#›</a:t>
            </a:fld>
            <a:endParaRPr kumimoji="1" lang="ja-JP" altLang="en-US"/>
          </a:p>
        </p:txBody>
      </p:sp>
    </p:spTree>
    <p:extLst>
      <p:ext uri="{BB962C8B-B14F-4D97-AF65-F5344CB8AC3E}">
        <p14:creationId xmlns:p14="http://schemas.microsoft.com/office/powerpoint/2010/main" val="12551794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EB680A82-2FC6-7F4A-AB2C-1E83530EC35A}" type="datetimeFigureOut">
              <a:rPr kumimoji="1" lang="ja-JP" altLang="en-US" smtClean="0"/>
              <a:t>2025/4/1</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6E61D39E-81DF-9641-AC1E-4F848178FDF6}" type="slidenum">
              <a:rPr kumimoji="1" lang="ja-JP" altLang="en-US" smtClean="0"/>
              <a:t>‹#›</a:t>
            </a:fld>
            <a:endParaRPr kumimoji="1" lang="ja-JP" altLang="en-US"/>
          </a:p>
        </p:txBody>
      </p:sp>
    </p:spTree>
    <p:extLst>
      <p:ext uri="{BB962C8B-B14F-4D97-AF65-F5344CB8AC3E}">
        <p14:creationId xmlns:p14="http://schemas.microsoft.com/office/powerpoint/2010/main" val="524872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EB680A82-2FC6-7F4A-AB2C-1E83530EC35A}" type="datetimeFigureOut">
              <a:rPr kumimoji="1" lang="ja-JP" altLang="en-US" smtClean="0"/>
              <a:t>2025/4/1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6E61D39E-81DF-9641-AC1E-4F848178FDF6}" type="slidenum">
              <a:rPr kumimoji="1" lang="ja-JP" altLang="en-US" smtClean="0"/>
              <a:t>‹#›</a:t>
            </a:fld>
            <a:endParaRPr kumimoji="1" lang="ja-JP" altLang="en-US"/>
          </a:p>
        </p:txBody>
      </p:sp>
    </p:spTree>
    <p:extLst>
      <p:ext uri="{BB962C8B-B14F-4D97-AF65-F5344CB8AC3E}">
        <p14:creationId xmlns:p14="http://schemas.microsoft.com/office/powerpoint/2010/main" val="327254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EB680A82-2FC6-7F4A-AB2C-1E83530EC35A}" type="datetimeFigureOut">
              <a:rPr kumimoji="1" lang="ja-JP" altLang="en-US" smtClean="0"/>
              <a:t>2025/4/1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6E61D39E-81DF-9641-AC1E-4F848178FDF6}" type="slidenum">
              <a:rPr kumimoji="1" lang="ja-JP" altLang="en-US" smtClean="0"/>
              <a:t>‹#›</a:t>
            </a:fld>
            <a:endParaRPr kumimoji="1" lang="ja-JP" altLang="en-US"/>
          </a:p>
        </p:txBody>
      </p:sp>
    </p:spTree>
    <p:extLst>
      <p:ext uri="{BB962C8B-B14F-4D97-AF65-F5344CB8AC3E}">
        <p14:creationId xmlns:p14="http://schemas.microsoft.com/office/powerpoint/2010/main" val="1572276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680A82-2FC6-7F4A-AB2C-1E83530EC35A}" type="datetimeFigureOut">
              <a:rPr kumimoji="1" lang="ja-JP" altLang="en-US" smtClean="0"/>
              <a:t>2025/4/1</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61D39E-81DF-9641-AC1E-4F848178FDF6}" type="slidenum">
              <a:rPr kumimoji="1" lang="ja-JP" altLang="en-US" smtClean="0"/>
              <a:t>‹#›</a:t>
            </a:fld>
            <a:endParaRPr kumimoji="1" lang="ja-JP" altLang="en-US"/>
          </a:p>
        </p:txBody>
      </p:sp>
    </p:spTree>
    <p:extLst>
      <p:ext uri="{BB962C8B-B14F-4D97-AF65-F5344CB8AC3E}">
        <p14:creationId xmlns:p14="http://schemas.microsoft.com/office/powerpoint/2010/main" val="7198853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7.xml"/><Relationship Id="rId4" Type="http://schemas.openxmlformats.org/officeDocument/2006/relationships/image" Target="../media/image3.emf"/></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a:t>医用データ科学</a:t>
            </a:r>
            <a:r>
              <a:rPr kumimoji="1" lang="en-US" altLang="ja-JP" dirty="0"/>
              <a:t>I</a:t>
            </a:r>
            <a:br>
              <a:rPr kumimoji="1" lang="ja-JP" altLang="en-US" dirty="0"/>
            </a:br>
            <a:r>
              <a:rPr kumimoji="1" lang="ja-JP" altLang="en-US" sz="4200" b="1" u="sng" dirty="0"/>
              <a:t>現代のコンピュータ概要</a:t>
            </a:r>
          </a:p>
        </p:txBody>
      </p:sp>
      <p:sp>
        <p:nvSpPr>
          <p:cNvPr id="3" name="サブタイトル 2"/>
          <p:cNvSpPr>
            <a:spLocks noGrp="1"/>
          </p:cNvSpPr>
          <p:nvPr>
            <p:ph type="subTitle" idx="1"/>
          </p:nvPr>
        </p:nvSpPr>
        <p:spPr>
          <a:xfrm>
            <a:off x="1524000" y="4198386"/>
            <a:ext cx="9144000" cy="1655762"/>
          </a:xfrm>
        </p:spPr>
        <p:txBody>
          <a:bodyPr>
            <a:normAutofit/>
          </a:bodyPr>
          <a:lstStyle/>
          <a:p>
            <a:r>
              <a:rPr kumimoji="1" lang="ja-JP" altLang="en-US" sz="4000" dirty="0"/>
              <a:t>芳賀</a:t>
            </a:r>
            <a:r>
              <a:rPr lang="ja-JP" altLang="en-US" sz="4000" dirty="0"/>
              <a:t>　</a:t>
            </a:r>
            <a:r>
              <a:rPr kumimoji="1" lang="ja-JP" altLang="en-US" sz="4000" dirty="0"/>
              <a:t>昭弘</a:t>
            </a:r>
          </a:p>
        </p:txBody>
      </p:sp>
    </p:spTree>
    <p:extLst>
      <p:ext uri="{BB962C8B-B14F-4D97-AF65-F5344CB8AC3E}">
        <p14:creationId xmlns:p14="http://schemas.microsoft.com/office/powerpoint/2010/main" val="596516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コンピュータの種類：ワークステーション</a:t>
            </a:r>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90689"/>
            <a:ext cx="4598233" cy="3318634"/>
          </a:xfrm>
          <a:prstGeom prst="rect">
            <a:avLst/>
          </a:prstGeom>
        </p:spPr>
      </p:pic>
      <p:sp>
        <p:nvSpPr>
          <p:cNvPr id="6" name="テキスト ボックス 5"/>
          <p:cNvSpPr txBox="1"/>
          <p:nvPr/>
        </p:nvSpPr>
        <p:spPr>
          <a:xfrm>
            <a:off x="1234846" y="4916559"/>
            <a:ext cx="236475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研究室・部門毎に</a:t>
            </a:r>
            <a:r>
              <a:rPr kumimoji="1" lang="ja-JP"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設置</a:t>
            </a:r>
          </a:p>
        </p:txBody>
      </p:sp>
      <p:sp>
        <p:nvSpPr>
          <p:cNvPr id="7" name="テキスト ボックス 6"/>
          <p:cNvSpPr txBox="1"/>
          <p:nvPr/>
        </p:nvSpPr>
        <p:spPr>
          <a:xfrm>
            <a:off x="5980148" y="2962586"/>
            <a:ext cx="2603598" cy="461665"/>
          </a:xfrm>
          <a:prstGeom prst="rect">
            <a:avLst/>
          </a:prstGeom>
          <a:noFill/>
          <a:ln>
            <a:solidFill>
              <a:schemeClr val="accent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ワークステーション</a:t>
            </a:r>
          </a:p>
        </p:txBody>
      </p:sp>
      <p:sp>
        <p:nvSpPr>
          <p:cNvPr id="9" name="テキスト ボックス 8"/>
          <p:cNvSpPr txBox="1"/>
          <p:nvPr/>
        </p:nvSpPr>
        <p:spPr>
          <a:xfrm>
            <a:off x="5935364" y="4251915"/>
            <a:ext cx="2667718" cy="461665"/>
          </a:xfrm>
          <a:prstGeom prst="rect">
            <a:avLst/>
          </a:prstGeom>
          <a:noFill/>
          <a:ln>
            <a:solidFill>
              <a:schemeClr val="accent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自分のコンピュータ</a:t>
            </a:r>
          </a:p>
        </p:txBody>
      </p:sp>
      <p:sp>
        <p:nvSpPr>
          <p:cNvPr id="10" name="角丸四角形 9"/>
          <p:cNvSpPr/>
          <p:nvPr/>
        </p:nvSpPr>
        <p:spPr>
          <a:xfrm>
            <a:off x="5581771" y="2703443"/>
            <a:ext cx="3386667" cy="966754"/>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34" charset="-128"/>
              <a:cs typeface="+mn-cs"/>
            </a:endParaRPr>
          </a:p>
        </p:txBody>
      </p:sp>
      <p:cxnSp>
        <p:nvCxnSpPr>
          <p:cNvPr id="11" name="直線矢印コネクタ 10"/>
          <p:cNvCxnSpPr/>
          <p:nvPr/>
        </p:nvCxnSpPr>
        <p:spPr>
          <a:xfrm flipV="1">
            <a:off x="7269223" y="3488781"/>
            <a:ext cx="0" cy="7631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7274032" y="3753523"/>
            <a:ext cx="20345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アクセス（ログイン）</a:t>
            </a:r>
          </a:p>
        </p:txBody>
      </p:sp>
      <p:sp>
        <p:nvSpPr>
          <p:cNvPr id="15" name="テキスト ボックス 14"/>
          <p:cNvSpPr txBox="1"/>
          <p:nvPr/>
        </p:nvSpPr>
        <p:spPr>
          <a:xfrm>
            <a:off x="5219749" y="5532866"/>
            <a:ext cx="63576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ワークステーションの管理者に申請・承認を得て利用する。</a:t>
            </a:r>
          </a:p>
        </p:txBody>
      </p:sp>
    </p:spTree>
    <p:extLst>
      <p:ext uri="{BB962C8B-B14F-4D97-AF65-F5344CB8AC3E}">
        <p14:creationId xmlns:p14="http://schemas.microsoft.com/office/powerpoint/2010/main" val="2555338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コンピュータの種類：パーソナルコンピュータ</a:t>
            </a:r>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790700"/>
            <a:ext cx="3759200" cy="3276600"/>
          </a:xfrm>
          <a:prstGeom prst="rect">
            <a:avLst/>
          </a:prstGeom>
        </p:spPr>
      </p:pic>
      <p:sp>
        <p:nvSpPr>
          <p:cNvPr id="5" name="テキスト ボックス 4"/>
          <p:cNvSpPr txBox="1"/>
          <p:nvPr/>
        </p:nvSpPr>
        <p:spPr>
          <a:xfrm>
            <a:off x="1552899" y="5167312"/>
            <a:ext cx="258596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個人／部門で所有・利用</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デスクトップ型とノート型</a:t>
            </a:r>
          </a:p>
        </p:txBody>
      </p:sp>
      <p:sp>
        <p:nvSpPr>
          <p:cNvPr id="6" name="テキスト ボックス 5"/>
          <p:cNvSpPr txBox="1"/>
          <p:nvPr/>
        </p:nvSpPr>
        <p:spPr>
          <a:xfrm>
            <a:off x="5617315" y="2100552"/>
            <a:ext cx="4202546"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文書作成、表計算、プレゼン資料作成</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メール、</a:t>
            </a:r>
            <a:r>
              <a:rPr kumimoji="1" lang="en-US" altLang="ja-JP"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WEB</a:t>
            </a:r>
            <a:r>
              <a:rPr kumimoji="1" lang="ja-JP"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閲覧など</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スパコン、汎用機、ワークステーション等に接続する”</a:t>
            </a:r>
            <a:r>
              <a:rPr kumimoji="1" lang="ja-JP" altLang="en-US" sz="1800" b="1" i="0" u="sng"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端末機</a:t>
            </a:r>
            <a:r>
              <a:rPr kumimoji="1" lang="ja-JP"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”として利用</a:t>
            </a:r>
          </a:p>
        </p:txBody>
      </p:sp>
    </p:spTree>
    <p:extLst>
      <p:ext uri="{BB962C8B-B14F-4D97-AF65-F5344CB8AC3E}">
        <p14:creationId xmlns:p14="http://schemas.microsoft.com/office/powerpoint/2010/main" val="2786634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コンピュータの種類：</a:t>
            </a:r>
            <a:r>
              <a:rPr kumimoji="1" lang="en-US" altLang="ja-JP" dirty="0"/>
              <a:t>PC</a:t>
            </a:r>
            <a:r>
              <a:rPr kumimoji="1" lang="ja-JP" altLang="en-US" dirty="0"/>
              <a:t>サーバ</a:t>
            </a:r>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991692"/>
            <a:ext cx="4183281" cy="3441699"/>
          </a:xfrm>
          <a:prstGeom prst="rect">
            <a:avLst/>
          </a:prstGeom>
        </p:spPr>
      </p:pic>
      <p:sp>
        <p:nvSpPr>
          <p:cNvPr id="5" name="テキスト ボックス 4"/>
          <p:cNvSpPr txBox="1"/>
          <p:nvPr/>
        </p:nvSpPr>
        <p:spPr>
          <a:xfrm>
            <a:off x="1314359" y="5433391"/>
            <a:ext cx="236475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研究室・部門毎に</a:t>
            </a:r>
            <a:r>
              <a:rPr kumimoji="1" lang="ja-JP"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設置</a:t>
            </a:r>
          </a:p>
        </p:txBody>
      </p:sp>
      <p:sp>
        <p:nvSpPr>
          <p:cNvPr id="6" name="テキスト ボックス 5"/>
          <p:cNvSpPr txBox="1"/>
          <p:nvPr/>
        </p:nvSpPr>
        <p:spPr>
          <a:xfrm>
            <a:off x="5367130" y="2112690"/>
            <a:ext cx="6546574" cy="25853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サーバとは、ある特定のサービスを提供するコンピュータのこと。</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PC</a:t>
            </a:r>
            <a:r>
              <a:rPr kumimoji="1" lang="ja-JP"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サーバは、サーバ機能をパーソナルコンピュータで実現する。</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サーバ機能の例；</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ファイルサーバ・ ・ ・</a:t>
            </a:r>
            <a:r>
              <a:rPr kumimoji="1" lang="en-US" altLang="ja-JP"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1" lang="ja-JP"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データ保存を提供</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1" lang="en-US" altLang="ja-JP"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WEB</a:t>
            </a:r>
            <a:r>
              <a:rPr kumimoji="1" lang="ja-JP"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サーバ・ ・ ・</a:t>
            </a:r>
            <a:r>
              <a:rPr kumimoji="1" lang="en-US" altLang="ja-JP"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WEB</a:t>
            </a:r>
            <a:r>
              <a:rPr kumimoji="1" lang="ja-JP"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作成・閲覧許可機能を提供</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メールサーバ・ ・ ・</a:t>
            </a:r>
            <a:r>
              <a:rPr kumimoji="1" lang="en-US" altLang="ja-JP"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1" lang="ja-JP"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メール授受機能を提供</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データベースサーバ・ ・ ・</a:t>
            </a:r>
            <a:r>
              <a:rPr kumimoji="1" lang="en-US" altLang="ja-JP"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1" lang="ja-JP"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データベース機能を提供</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計算機サーバ・ ・ ・</a:t>
            </a:r>
            <a:r>
              <a:rPr kumimoji="1" lang="en-US" altLang="ja-JP"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1" lang="ja-JP"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規模の大きい計算機能を提供</a:t>
            </a:r>
            <a:endParaRPr kumimoji="1" lang="en-US" altLang="ja-JP"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Tree>
    <p:extLst>
      <p:ext uri="{BB962C8B-B14F-4D97-AF65-F5344CB8AC3E}">
        <p14:creationId xmlns:p14="http://schemas.microsoft.com/office/powerpoint/2010/main" val="2597734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コンピュータの種類：その他</a:t>
            </a:r>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880692"/>
            <a:ext cx="5774635" cy="1732391"/>
          </a:xfrm>
          <a:prstGeom prst="rect">
            <a:avLst/>
          </a:prstGeom>
        </p:spPr>
      </p:pic>
      <p:sp>
        <p:nvSpPr>
          <p:cNvPr id="5" name="テキスト ボックス 4"/>
          <p:cNvSpPr txBox="1"/>
          <p:nvPr/>
        </p:nvSpPr>
        <p:spPr>
          <a:xfrm>
            <a:off x="1552899" y="4981782"/>
            <a:ext cx="26629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個人／部門で所有・利用</a:t>
            </a:r>
          </a:p>
        </p:txBody>
      </p:sp>
      <p:sp>
        <p:nvSpPr>
          <p:cNvPr id="6" name="テキスト ボックス 5"/>
          <p:cNvSpPr txBox="1"/>
          <p:nvPr/>
        </p:nvSpPr>
        <p:spPr>
          <a:xfrm>
            <a:off x="7142922" y="2880692"/>
            <a:ext cx="400462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問診、現場における記録などにおいて、</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病院内での利用が増加</a:t>
            </a:r>
          </a:p>
        </p:txBody>
      </p:sp>
    </p:spTree>
    <p:extLst>
      <p:ext uri="{BB962C8B-B14F-4D97-AF65-F5344CB8AC3E}">
        <p14:creationId xmlns:p14="http://schemas.microsoft.com/office/powerpoint/2010/main" val="1403740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コンピュータの処理形態</a:t>
            </a:r>
            <a:br>
              <a:rPr kumimoji="1" lang="ja-JP" altLang="en-US" dirty="0"/>
            </a:br>
            <a:r>
              <a:rPr kumimoji="1" lang="ja-JP" altLang="en-US" sz="3200" dirty="0"/>
              <a:t>リアルタイム処理とバッチ処理</a:t>
            </a:r>
          </a:p>
        </p:txBody>
      </p:sp>
      <p:sp>
        <p:nvSpPr>
          <p:cNvPr id="3" name="コンテンツ プレースホルダー 2"/>
          <p:cNvSpPr>
            <a:spLocks noGrp="1"/>
          </p:cNvSpPr>
          <p:nvPr>
            <p:ph idx="1"/>
          </p:nvPr>
        </p:nvSpPr>
        <p:spPr/>
        <p:txBody>
          <a:bodyPr/>
          <a:lstStyle/>
          <a:p>
            <a:r>
              <a:rPr kumimoji="1" lang="ja-JP" altLang="en-US" dirty="0"/>
              <a:t>リアルタイム処理（普通の</a:t>
            </a:r>
            <a:r>
              <a:rPr kumimoji="1" lang="en-US" altLang="ja-JP" dirty="0"/>
              <a:t>PC</a:t>
            </a:r>
            <a:r>
              <a:rPr kumimoji="1" lang="ja-JP" altLang="en-US" dirty="0"/>
              <a:t>でのジョブの処理）</a:t>
            </a:r>
          </a:p>
          <a:p>
            <a:pPr lvl="1"/>
            <a:r>
              <a:rPr kumimoji="1" lang="ja-JP" altLang="en-US" dirty="0"/>
              <a:t>インタラクティブ処理ともいう</a:t>
            </a:r>
          </a:p>
          <a:p>
            <a:pPr lvl="1"/>
            <a:r>
              <a:rPr lang="en-US" altLang="ja-JP" dirty="0"/>
              <a:t>PC</a:t>
            </a:r>
            <a:r>
              <a:rPr lang="ja-JP" altLang="en-US" dirty="0"/>
              <a:t>で処理を行うようにコマンドを入力して実行・処理</a:t>
            </a:r>
          </a:p>
          <a:p>
            <a:pPr lvl="1"/>
            <a:r>
              <a:rPr kumimoji="1" lang="ja-JP" altLang="en-US" dirty="0"/>
              <a:t>サーバでは、リアルタイム処理を行う時間を制限していることが多い</a:t>
            </a:r>
          </a:p>
          <a:p>
            <a:pPr marL="457200" lvl="1" indent="0">
              <a:buNone/>
            </a:pPr>
            <a:endParaRPr kumimoji="1" lang="ja-JP" altLang="en-US" dirty="0"/>
          </a:p>
          <a:p>
            <a:r>
              <a:rPr kumimoji="1" lang="ja-JP" altLang="en-US" dirty="0"/>
              <a:t>バッチ処理（サーバでの</a:t>
            </a:r>
            <a:r>
              <a:rPr lang="ja-JP" altLang="en-US" dirty="0"/>
              <a:t>ジョブの</a:t>
            </a:r>
            <a:r>
              <a:rPr kumimoji="1" lang="ja-JP" altLang="en-US" dirty="0"/>
              <a:t>処理）</a:t>
            </a:r>
          </a:p>
          <a:p>
            <a:pPr lvl="1"/>
            <a:r>
              <a:rPr kumimoji="1" lang="ja-JP" altLang="en-US" dirty="0"/>
              <a:t>サーバに処理を依頼して実行する方法</a:t>
            </a:r>
          </a:p>
          <a:p>
            <a:pPr lvl="1"/>
            <a:r>
              <a:rPr kumimoji="1" lang="ja-JP" altLang="en-US" dirty="0"/>
              <a:t>大規模な（本番の）実行を行うときに利用</a:t>
            </a:r>
          </a:p>
          <a:p>
            <a:pPr lvl="1"/>
            <a:r>
              <a:rPr kumimoji="1" lang="ja-JP" altLang="en-US" dirty="0"/>
              <a:t>リアルタイム処理より長い実行時間を許容されている</a:t>
            </a:r>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6009" y="4312106"/>
            <a:ext cx="3259616" cy="1999793"/>
          </a:xfrm>
          <a:prstGeom prst="rect">
            <a:avLst/>
          </a:prstGeom>
          <a:ln>
            <a:solidFill>
              <a:schemeClr val="accent1"/>
            </a:solidFill>
          </a:ln>
        </p:spPr>
      </p:pic>
      <p:sp>
        <p:nvSpPr>
          <p:cNvPr id="5" name="テキスト ボックス 4"/>
          <p:cNvSpPr txBox="1"/>
          <p:nvPr/>
        </p:nvSpPr>
        <p:spPr>
          <a:xfrm>
            <a:off x="8443858" y="3942774"/>
            <a:ext cx="32864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例：スパコンのバッチ処理キュー</a:t>
            </a:r>
          </a:p>
        </p:txBody>
      </p:sp>
      <p:sp>
        <p:nvSpPr>
          <p:cNvPr id="6" name="テキスト ボックス 5"/>
          <p:cNvSpPr txBox="1"/>
          <p:nvPr/>
        </p:nvSpPr>
        <p:spPr>
          <a:xfrm>
            <a:off x="1677910" y="5635786"/>
            <a:ext cx="6840345" cy="923330"/>
          </a:xfrm>
          <a:prstGeom prst="rect">
            <a:avLst/>
          </a:prstGeom>
          <a:noFill/>
          <a:ln>
            <a:solidFill>
              <a:schemeClr val="tx1"/>
            </a:solidFill>
            <a:prstDash val="sys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バッチ処理がなぜ必要か？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大勢の利用者と共同で利用するコンピュータでは、利用者間の公平性や利用率向上の目的のため、”ジョブの順番待ち制度”を設けている</a:t>
            </a:r>
          </a:p>
        </p:txBody>
      </p:sp>
    </p:spTree>
    <p:extLst>
      <p:ext uri="{BB962C8B-B14F-4D97-AF65-F5344CB8AC3E}">
        <p14:creationId xmlns:p14="http://schemas.microsoft.com/office/powerpoint/2010/main" val="1841451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コンピュータの処理形態</a:t>
            </a:r>
            <a:br>
              <a:rPr lang="en-US" altLang="ja-JP" dirty="0"/>
            </a:br>
            <a:r>
              <a:rPr lang="ja-JP" altLang="en-US" sz="3200" dirty="0"/>
              <a:t>オンライン処理とオフライン処理</a:t>
            </a:r>
            <a:endParaRPr kumimoji="1" lang="ja-JP" altLang="en-US" sz="3200" dirty="0"/>
          </a:p>
        </p:txBody>
      </p:sp>
      <p:sp>
        <p:nvSpPr>
          <p:cNvPr id="3" name="コンテンツ プレースホルダー 2"/>
          <p:cNvSpPr>
            <a:spLocks noGrp="1"/>
          </p:cNvSpPr>
          <p:nvPr>
            <p:ph idx="1"/>
          </p:nvPr>
        </p:nvSpPr>
        <p:spPr>
          <a:xfrm>
            <a:off x="838200" y="1825625"/>
            <a:ext cx="10903226" cy="4351338"/>
          </a:xfrm>
        </p:spPr>
        <p:txBody>
          <a:bodyPr/>
          <a:lstStyle/>
          <a:p>
            <a:r>
              <a:rPr kumimoji="1" lang="ja-JP" altLang="en-US" dirty="0"/>
              <a:t>オンライン処理</a:t>
            </a:r>
            <a:endParaRPr kumimoji="1" lang="en-US" altLang="ja-JP" dirty="0"/>
          </a:p>
          <a:p>
            <a:pPr lvl="1"/>
            <a:r>
              <a:rPr kumimoji="1" lang="ja-JP" altLang="en-US" dirty="0"/>
              <a:t>ネットワークに繋がりながら処理を行う形態</a:t>
            </a:r>
          </a:p>
          <a:p>
            <a:endParaRPr lang="ja-JP" altLang="en-US" dirty="0"/>
          </a:p>
          <a:p>
            <a:endParaRPr kumimoji="1" lang="ja-JP" altLang="en-US" dirty="0"/>
          </a:p>
          <a:p>
            <a:r>
              <a:rPr kumimoji="1" lang="ja-JP" altLang="en-US" dirty="0"/>
              <a:t>オフライン処理</a:t>
            </a:r>
          </a:p>
          <a:p>
            <a:pPr lvl="1"/>
            <a:r>
              <a:rPr kumimoji="1" lang="ja-JP" altLang="en-US" dirty="0"/>
              <a:t>ネットワークを介在せずに処理を行う形態</a:t>
            </a:r>
          </a:p>
          <a:p>
            <a:pPr lvl="1"/>
            <a:r>
              <a:rPr kumimoji="1" lang="ja-JP" altLang="en-US" dirty="0"/>
              <a:t>例として、</a:t>
            </a:r>
            <a:r>
              <a:rPr kumimoji="1" lang="en-US" altLang="ja-JP" dirty="0"/>
              <a:t>USB</a:t>
            </a:r>
            <a:r>
              <a:rPr kumimoji="1" lang="ja-JP" altLang="en-US" dirty="0"/>
              <a:t>などでデータを別のコンピュータに移動して処理を行うこと、など</a:t>
            </a:r>
          </a:p>
        </p:txBody>
      </p:sp>
      <p:sp>
        <p:nvSpPr>
          <p:cNvPr id="4" name="テキスト ボックス 3"/>
          <p:cNvSpPr txBox="1"/>
          <p:nvPr/>
        </p:nvSpPr>
        <p:spPr>
          <a:xfrm>
            <a:off x="4133573" y="5105953"/>
            <a:ext cx="7952818"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※IT</a:t>
            </a:r>
            <a:r>
              <a:rPr kumimoji="1" lang="ja-JP"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化が遅れている医療でも</a:t>
            </a:r>
            <a:r>
              <a:rPr kumimoji="1" lang="en-US" altLang="ja-JP"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t>
            </a:r>
            <a:endParaRPr kumimoji="1" lang="ja-JP"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紙媒体によるカルテを利用していた時代はオフライン処理が一般的だったが、</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今では電子カルテの普及も進み、オンライン処理が一般的になりつつある。</a:t>
            </a:r>
          </a:p>
        </p:txBody>
      </p:sp>
    </p:spTree>
    <p:extLst>
      <p:ext uri="{BB962C8B-B14F-4D97-AF65-F5344CB8AC3E}">
        <p14:creationId xmlns:p14="http://schemas.microsoft.com/office/powerpoint/2010/main" val="87144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コンピュータの処理形態</a:t>
            </a:r>
            <a:br>
              <a:rPr lang="ja-JP" altLang="en-US" dirty="0"/>
            </a:br>
            <a:r>
              <a:rPr lang="ja-JP" altLang="en-US" sz="3200" dirty="0"/>
              <a:t>集中処理と分散処理</a:t>
            </a:r>
            <a:endParaRPr kumimoji="1" lang="ja-JP" altLang="en-US" sz="3200" dirty="0"/>
          </a:p>
        </p:txBody>
      </p:sp>
      <p:sp>
        <p:nvSpPr>
          <p:cNvPr id="3" name="コンテンツ プレースホルダー 2"/>
          <p:cNvSpPr>
            <a:spLocks noGrp="1"/>
          </p:cNvSpPr>
          <p:nvPr>
            <p:ph idx="1"/>
          </p:nvPr>
        </p:nvSpPr>
        <p:spPr/>
        <p:txBody>
          <a:bodyPr/>
          <a:lstStyle/>
          <a:p>
            <a:r>
              <a:rPr kumimoji="1" lang="ja-JP" altLang="en-US" dirty="0"/>
              <a:t>集中処理</a:t>
            </a:r>
          </a:p>
          <a:p>
            <a:pPr lvl="1"/>
            <a:r>
              <a:rPr lang="ja-JP" altLang="en-US" dirty="0"/>
              <a:t>１つのコンピュータで全ての処理を行うこと</a:t>
            </a:r>
          </a:p>
          <a:p>
            <a:pPr marL="457200" lvl="1" indent="0">
              <a:buNone/>
            </a:pPr>
            <a:endParaRPr lang="ja-JP" altLang="en-US" dirty="0"/>
          </a:p>
          <a:p>
            <a:r>
              <a:rPr kumimoji="1" lang="ja-JP" altLang="en-US" dirty="0"/>
              <a:t>分散処理</a:t>
            </a:r>
          </a:p>
          <a:p>
            <a:pPr lvl="1"/>
            <a:r>
              <a:rPr kumimoji="1" lang="ja-JP" altLang="en-US" dirty="0"/>
              <a:t>複数のコンピュータで分散して処理を行うこと</a:t>
            </a:r>
            <a:endParaRPr lang="ja-JP" altLang="en-US" dirty="0"/>
          </a:p>
          <a:p>
            <a:pPr lvl="1"/>
            <a:r>
              <a:rPr kumimoji="1" lang="ja-JP" altLang="en-US" dirty="0"/>
              <a:t>水平分散と垂直分散</a:t>
            </a:r>
          </a:p>
        </p:txBody>
      </p:sp>
    </p:spTree>
    <p:extLst>
      <p:ext uri="{BB962C8B-B14F-4D97-AF65-F5344CB8AC3E}">
        <p14:creationId xmlns:p14="http://schemas.microsoft.com/office/powerpoint/2010/main" val="1000858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コンピュータの処理形態</a:t>
            </a:r>
            <a:br>
              <a:rPr lang="ja-JP" altLang="en-US" dirty="0"/>
            </a:br>
            <a:r>
              <a:rPr lang="ja-JP" altLang="en-US" sz="3200" dirty="0"/>
              <a:t>シンクライアント（</a:t>
            </a:r>
            <a:r>
              <a:rPr lang="en-US" altLang="ja-JP" sz="3200" dirty="0"/>
              <a:t>thin client</a:t>
            </a:r>
            <a:r>
              <a:rPr lang="ja-JP" altLang="en-US" sz="3200" dirty="0"/>
              <a:t>）</a:t>
            </a:r>
            <a:endParaRPr kumimoji="1" lang="ja-JP" altLang="en-US" sz="3200" dirty="0"/>
          </a:p>
        </p:txBody>
      </p:sp>
      <p:sp>
        <p:nvSpPr>
          <p:cNvPr id="3" name="コンテンツ プレースホルダー 2"/>
          <p:cNvSpPr>
            <a:spLocks noGrp="1"/>
          </p:cNvSpPr>
          <p:nvPr>
            <p:ph idx="1"/>
          </p:nvPr>
        </p:nvSpPr>
        <p:spPr/>
        <p:txBody>
          <a:bodyPr/>
          <a:lstStyle/>
          <a:p>
            <a:r>
              <a:rPr kumimoji="1" lang="ja-JP" altLang="en-US" dirty="0"/>
              <a:t>画像転送型サーバベース方式</a:t>
            </a:r>
          </a:p>
          <a:p>
            <a:r>
              <a:rPr lang="ja-JP" altLang="en-US" dirty="0"/>
              <a:t>ブレード</a:t>
            </a:r>
            <a:r>
              <a:rPr lang="en-US" altLang="ja-JP" dirty="0"/>
              <a:t>PC</a:t>
            </a:r>
            <a:r>
              <a:rPr lang="ja-JP" altLang="en-US" dirty="0"/>
              <a:t>方式</a:t>
            </a:r>
          </a:p>
          <a:p>
            <a:r>
              <a:rPr kumimoji="1" lang="ja-JP" altLang="en-US" dirty="0"/>
              <a:t>仮想</a:t>
            </a:r>
            <a:r>
              <a:rPr kumimoji="1" lang="en-US" altLang="ja-JP" dirty="0"/>
              <a:t>PC</a:t>
            </a:r>
            <a:r>
              <a:rPr kumimoji="1" lang="ja-JP" altLang="en-US" dirty="0"/>
              <a:t>方式</a:t>
            </a:r>
          </a:p>
          <a:p>
            <a:r>
              <a:rPr kumimoji="1" lang="ja-JP" altLang="en-US"/>
              <a:t>ネットワークブート方式</a:t>
            </a:r>
            <a:endParaRPr kumimoji="1" lang="ja-JP" altLang="en-US" dirty="0"/>
          </a:p>
        </p:txBody>
      </p:sp>
    </p:spTree>
    <p:extLst>
      <p:ext uri="{BB962C8B-B14F-4D97-AF65-F5344CB8AC3E}">
        <p14:creationId xmlns:p14="http://schemas.microsoft.com/office/powerpoint/2010/main" val="2252114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7F1441-EE7E-EF40-A675-31F1B6069351}"/>
              </a:ext>
            </a:extLst>
          </p:cNvPr>
          <p:cNvSpPr>
            <a:spLocks noGrp="1"/>
          </p:cNvSpPr>
          <p:nvPr>
            <p:ph type="title"/>
          </p:nvPr>
        </p:nvSpPr>
        <p:spPr>
          <a:xfrm>
            <a:off x="0" y="0"/>
            <a:ext cx="3330039" cy="1325563"/>
          </a:xfrm>
        </p:spPr>
        <p:txBody>
          <a:bodyPr/>
          <a:lstStyle/>
          <a:p>
            <a:r>
              <a:rPr kumimoji="1" lang="ja-JP" altLang="en-US"/>
              <a:t>ハードウェア</a:t>
            </a:r>
          </a:p>
        </p:txBody>
      </p:sp>
      <p:pic>
        <p:nvPicPr>
          <p:cNvPr id="5" name="図 4">
            <a:extLst>
              <a:ext uri="{FF2B5EF4-FFF2-40B4-BE49-F238E27FC236}">
                <a16:creationId xmlns:a16="http://schemas.microsoft.com/office/drawing/2014/main" id="{39FEEA3B-644B-DE4C-85CE-F383460069CB}"/>
              </a:ext>
            </a:extLst>
          </p:cNvPr>
          <p:cNvPicPr>
            <a:picLocks noChangeAspect="1"/>
          </p:cNvPicPr>
          <p:nvPr/>
        </p:nvPicPr>
        <p:blipFill>
          <a:blip r:embed="rId2"/>
          <a:stretch>
            <a:fillRect/>
          </a:stretch>
        </p:blipFill>
        <p:spPr>
          <a:xfrm>
            <a:off x="3748968" y="1906054"/>
            <a:ext cx="4694063" cy="3514960"/>
          </a:xfrm>
          <a:prstGeom prst="rect">
            <a:avLst/>
          </a:prstGeom>
        </p:spPr>
      </p:pic>
      <p:pic>
        <p:nvPicPr>
          <p:cNvPr id="7" name="図 6">
            <a:extLst>
              <a:ext uri="{FF2B5EF4-FFF2-40B4-BE49-F238E27FC236}">
                <a16:creationId xmlns:a16="http://schemas.microsoft.com/office/drawing/2014/main" id="{B552DDC6-84E2-6A44-BFB5-F83E0573AA3A}"/>
              </a:ext>
            </a:extLst>
          </p:cNvPr>
          <p:cNvPicPr>
            <a:picLocks noChangeAspect="1"/>
          </p:cNvPicPr>
          <p:nvPr/>
        </p:nvPicPr>
        <p:blipFill>
          <a:blip r:embed="rId3"/>
          <a:stretch>
            <a:fillRect/>
          </a:stretch>
        </p:blipFill>
        <p:spPr>
          <a:xfrm>
            <a:off x="223817" y="2408273"/>
            <a:ext cx="2935019" cy="1574414"/>
          </a:xfrm>
          <a:prstGeom prst="rect">
            <a:avLst/>
          </a:prstGeom>
        </p:spPr>
      </p:pic>
      <p:pic>
        <p:nvPicPr>
          <p:cNvPr id="9" name="図 8">
            <a:extLst>
              <a:ext uri="{FF2B5EF4-FFF2-40B4-BE49-F238E27FC236}">
                <a16:creationId xmlns:a16="http://schemas.microsoft.com/office/drawing/2014/main" id="{498EF096-2056-454A-BE91-E0C8418A3586}"/>
              </a:ext>
            </a:extLst>
          </p:cNvPr>
          <p:cNvPicPr>
            <a:picLocks noChangeAspect="1"/>
          </p:cNvPicPr>
          <p:nvPr/>
        </p:nvPicPr>
        <p:blipFill>
          <a:blip r:embed="rId4"/>
          <a:stretch>
            <a:fillRect/>
          </a:stretch>
        </p:blipFill>
        <p:spPr>
          <a:xfrm>
            <a:off x="247644" y="3769482"/>
            <a:ext cx="1688122" cy="1574414"/>
          </a:xfrm>
          <a:prstGeom prst="rect">
            <a:avLst/>
          </a:prstGeom>
        </p:spPr>
      </p:pic>
      <p:sp>
        <p:nvSpPr>
          <p:cNvPr id="10" name="テキスト ボックス 9">
            <a:extLst>
              <a:ext uri="{FF2B5EF4-FFF2-40B4-BE49-F238E27FC236}">
                <a16:creationId xmlns:a16="http://schemas.microsoft.com/office/drawing/2014/main" id="{9815D2B5-F24B-844C-8E8E-FB5FF1828DF2}"/>
              </a:ext>
            </a:extLst>
          </p:cNvPr>
          <p:cNvSpPr txBox="1"/>
          <p:nvPr/>
        </p:nvSpPr>
        <p:spPr>
          <a:xfrm>
            <a:off x="1041218" y="1782674"/>
            <a:ext cx="80021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1" i="0" u="none" strike="noStrike" kern="1200" cap="none" spc="0" normalizeH="0" baseline="0" noProof="0" dirty="0">
                <a:ln>
                  <a:noFill/>
                </a:ln>
                <a:solidFill>
                  <a:srgbClr val="FF0000"/>
                </a:solidFill>
                <a:effectLst/>
                <a:uLnTx/>
                <a:uFillTx/>
                <a:latin typeface="Calibri" panose="020F0502020204030204"/>
                <a:ea typeface="ＭＳ Ｐゴシック" panose="020B0600070205080204" pitchFamily="34" charset="-128"/>
                <a:cs typeface="+mn-cs"/>
              </a:rPr>
              <a:t>CPU</a:t>
            </a:r>
            <a:endParaRPr kumimoji="1" lang="ja-JP" altLang="en-US" sz="2800" b="1" i="0" u="none" strike="noStrike" kern="1200" cap="none" spc="0" normalizeH="0" baseline="0" noProof="0">
              <a:ln>
                <a:noFill/>
              </a:ln>
              <a:solidFill>
                <a:srgbClr val="FF0000"/>
              </a:solidFill>
              <a:effectLst/>
              <a:uLnTx/>
              <a:uFillTx/>
              <a:latin typeface="Calibri" panose="020F0502020204030204"/>
              <a:ea typeface="ＭＳ Ｐゴシック" panose="020B0600070205080204" pitchFamily="34" charset="-128"/>
              <a:cs typeface="+mn-cs"/>
            </a:endParaRPr>
          </a:p>
        </p:txBody>
      </p:sp>
      <p:pic>
        <p:nvPicPr>
          <p:cNvPr id="12" name="図 11">
            <a:extLst>
              <a:ext uri="{FF2B5EF4-FFF2-40B4-BE49-F238E27FC236}">
                <a16:creationId xmlns:a16="http://schemas.microsoft.com/office/drawing/2014/main" id="{5E3A0C5D-44E2-2946-B96D-4F40B03E5AF1}"/>
              </a:ext>
            </a:extLst>
          </p:cNvPr>
          <p:cNvPicPr>
            <a:picLocks noChangeAspect="1"/>
          </p:cNvPicPr>
          <p:nvPr/>
        </p:nvPicPr>
        <p:blipFill>
          <a:blip r:embed="rId5"/>
          <a:stretch>
            <a:fillRect/>
          </a:stretch>
        </p:blipFill>
        <p:spPr>
          <a:xfrm>
            <a:off x="4428259" y="225631"/>
            <a:ext cx="2041721" cy="1645969"/>
          </a:xfrm>
          <a:prstGeom prst="rect">
            <a:avLst/>
          </a:prstGeom>
        </p:spPr>
      </p:pic>
      <p:sp>
        <p:nvSpPr>
          <p:cNvPr id="13" name="テキスト ボックス 12">
            <a:extLst>
              <a:ext uri="{FF2B5EF4-FFF2-40B4-BE49-F238E27FC236}">
                <a16:creationId xmlns:a16="http://schemas.microsoft.com/office/drawing/2014/main" id="{E250AA7F-EB8A-C74F-A1F0-8511F585489C}"/>
              </a:ext>
            </a:extLst>
          </p:cNvPr>
          <p:cNvSpPr txBox="1"/>
          <p:nvPr/>
        </p:nvSpPr>
        <p:spPr>
          <a:xfrm>
            <a:off x="3475113" y="225631"/>
            <a:ext cx="10326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a:noFill/>
                </a:ln>
                <a:solidFill>
                  <a:srgbClr val="FF0000"/>
                </a:solidFill>
                <a:effectLst/>
                <a:uLnTx/>
                <a:uFillTx/>
                <a:latin typeface="Calibri" panose="020F0502020204030204"/>
                <a:ea typeface="ＭＳ Ｐゴシック" panose="020B0600070205080204" pitchFamily="34" charset="-128"/>
                <a:cs typeface="+mn-cs"/>
              </a:rPr>
              <a:t>メモリ</a:t>
            </a:r>
          </a:p>
        </p:txBody>
      </p:sp>
      <p:pic>
        <p:nvPicPr>
          <p:cNvPr id="15" name="図 14">
            <a:extLst>
              <a:ext uri="{FF2B5EF4-FFF2-40B4-BE49-F238E27FC236}">
                <a16:creationId xmlns:a16="http://schemas.microsoft.com/office/drawing/2014/main" id="{29EC48C9-A0A1-2847-954E-8F3F69EF1CC3}"/>
              </a:ext>
            </a:extLst>
          </p:cNvPr>
          <p:cNvPicPr>
            <a:picLocks noChangeAspect="1"/>
          </p:cNvPicPr>
          <p:nvPr/>
        </p:nvPicPr>
        <p:blipFill>
          <a:blip r:embed="rId6"/>
          <a:stretch>
            <a:fillRect/>
          </a:stretch>
        </p:blipFill>
        <p:spPr>
          <a:xfrm>
            <a:off x="6469980" y="519069"/>
            <a:ext cx="1513566" cy="1035050"/>
          </a:xfrm>
          <a:prstGeom prst="rect">
            <a:avLst/>
          </a:prstGeom>
        </p:spPr>
      </p:pic>
      <p:pic>
        <p:nvPicPr>
          <p:cNvPr id="17" name="図 16">
            <a:extLst>
              <a:ext uri="{FF2B5EF4-FFF2-40B4-BE49-F238E27FC236}">
                <a16:creationId xmlns:a16="http://schemas.microsoft.com/office/drawing/2014/main" id="{FF7C01BF-229D-364C-97C8-1B3E2A1C60E6}"/>
              </a:ext>
            </a:extLst>
          </p:cNvPr>
          <p:cNvPicPr>
            <a:picLocks noChangeAspect="1"/>
          </p:cNvPicPr>
          <p:nvPr/>
        </p:nvPicPr>
        <p:blipFill>
          <a:blip r:embed="rId7"/>
          <a:stretch>
            <a:fillRect/>
          </a:stretch>
        </p:blipFill>
        <p:spPr>
          <a:xfrm>
            <a:off x="9031456" y="3967296"/>
            <a:ext cx="1534721" cy="1408001"/>
          </a:xfrm>
          <a:prstGeom prst="rect">
            <a:avLst/>
          </a:prstGeom>
        </p:spPr>
      </p:pic>
      <p:pic>
        <p:nvPicPr>
          <p:cNvPr id="19" name="図 18">
            <a:extLst>
              <a:ext uri="{FF2B5EF4-FFF2-40B4-BE49-F238E27FC236}">
                <a16:creationId xmlns:a16="http://schemas.microsoft.com/office/drawing/2014/main" id="{2AA68576-05FB-B94E-A295-FC0B050E10B1}"/>
              </a:ext>
            </a:extLst>
          </p:cNvPr>
          <p:cNvPicPr>
            <a:picLocks noChangeAspect="1"/>
          </p:cNvPicPr>
          <p:nvPr/>
        </p:nvPicPr>
        <p:blipFill>
          <a:blip r:embed="rId8"/>
          <a:stretch>
            <a:fillRect/>
          </a:stretch>
        </p:blipFill>
        <p:spPr>
          <a:xfrm>
            <a:off x="8767931" y="2305894"/>
            <a:ext cx="2061772" cy="975251"/>
          </a:xfrm>
          <a:prstGeom prst="rect">
            <a:avLst/>
          </a:prstGeom>
        </p:spPr>
      </p:pic>
      <p:sp>
        <p:nvSpPr>
          <p:cNvPr id="22" name="テキスト ボックス 21">
            <a:extLst>
              <a:ext uri="{FF2B5EF4-FFF2-40B4-BE49-F238E27FC236}">
                <a16:creationId xmlns:a16="http://schemas.microsoft.com/office/drawing/2014/main" id="{2FE8AF83-3ACE-F74D-B6A7-C8BB9BF3FB73}"/>
              </a:ext>
            </a:extLst>
          </p:cNvPr>
          <p:cNvSpPr txBox="1"/>
          <p:nvPr/>
        </p:nvSpPr>
        <p:spPr>
          <a:xfrm>
            <a:off x="8537359" y="3654915"/>
            <a:ext cx="297068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FF0000"/>
                </a:solidFill>
                <a:effectLst/>
                <a:uLnTx/>
                <a:uFillTx/>
                <a:latin typeface="Calibri" panose="020F0502020204030204"/>
                <a:ea typeface="ＭＳ Ｐゴシック" panose="020B0600070205080204" pitchFamily="34" charset="-128"/>
                <a:cs typeface="+mn-cs"/>
              </a:rPr>
              <a:t>ハードディスク・ドライブ：</a:t>
            </a:r>
            <a:r>
              <a:rPr kumimoji="1" lang="en-US" altLang="ja-JP" sz="1800" b="1" i="0" u="none" strike="noStrike" kern="1200" cap="none" spc="0" normalizeH="0" baseline="0" noProof="0" dirty="0">
                <a:ln>
                  <a:noFill/>
                </a:ln>
                <a:solidFill>
                  <a:srgbClr val="FF0000"/>
                </a:solidFill>
                <a:effectLst/>
                <a:uLnTx/>
                <a:uFillTx/>
                <a:latin typeface="Calibri" panose="020F0502020204030204"/>
                <a:ea typeface="ＭＳ Ｐゴシック" panose="020B0600070205080204" pitchFamily="34" charset="-128"/>
                <a:cs typeface="+mn-cs"/>
              </a:rPr>
              <a:t>HDD</a:t>
            </a:r>
            <a:endParaRPr kumimoji="1" lang="ja-JP" altLang="en-US" sz="1800" b="1" i="0" u="none" strike="noStrike" kern="1200" cap="none" spc="0" normalizeH="0" baseline="0" noProof="0">
              <a:ln>
                <a:noFill/>
              </a:ln>
              <a:solidFill>
                <a:srgbClr val="FF0000"/>
              </a:solidFill>
              <a:effectLst/>
              <a:uLnTx/>
              <a:uFillTx/>
              <a:latin typeface="Calibri" panose="020F0502020204030204"/>
              <a:ea typeface="ＭＳ Ｐゴシック" panose="020B0600070205080204" pitchFamily="34" charset="-128"/>
              <a:cs typeface="+mn-cs"/>
            </a:endParaRPr>
          </a:p>
        </p:txBody>
      </p:sp>
      <p:sp>
        <p:nvSpPr>
          <p:cNvPr id="23" name="テキスト ボックス 22">
            <a:extLst>
              <a:ext uri="{FF2B5EF4-FFF2-40B4-BE49-F238E27FC236}">
                <a16:creationId xmlns:a16="http://schemas.microsoft.com/office/drawing/2014/main" id="{FCF6954A-ECE3-1341-89C1-A32A9696322F}"/>
              </a:ext>
            </a:extLst>
          </p:cNvPr>
          <p:cNvSpPr txBox="1"/>
          <p:nvPr/>
        </p:nvSpPr>
        <p:spPr>
          <a:xfrm>
            <a:off x="8767931" y="1950670"/>
            <a:ext cx="17762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1" i="0" u="none" strike="noStrike" kern="1200" cap="none" spc="0" normalizeH="0" baseline="0" noProof="0" dirty="0">
                <a:ln>
                  <a:noFill/>
                </a:ln>
                <a:solidFill>
                  <a:srgbClr val="FF0000"/>
                </a:solidFill>
                <a:effectLst/>
                <a:uLnTx/>
                <a:uFillTx/>
                <a:latin typeface="Calibri" panose="020F0502020204030204"/>
                <a:ea typeface="ＭＳ Ｐゴシック" panose="020B0600070205080204" pitchFamily="34" charset="-128"/>
                <a:cs typeface="+mn-cs"/>
              </a:rPr>
              <a:t>DVD/CD </a:t>
            </a:r>
            <a:r>
              <a:rPr kumimoji="1" lang="ja-JP" altLang="en-US" sz="1800" b="1" i="0" u="none" strike="noStrike" kern="1200" cap="none" spc="0" normalizeH="0" baseline="0" noProof="0">
                <a:ln>
                  <a:noFill/>
                </a:ln>
                <a:solidFill>
                  <a:srgbClr val="FF0000"/>
                </a:solidFill>
                <a:effectLst/>
                <a:uLnTx/>
                <a:uFillTx/>
                <a:latin typeface="Calibri" panose="020F0502020204030204"/>
                <a:ea typeface="ＭＳ Ｐゴシック" panose="020B0600070205080204" pitchFamily="34" charset="-128"/>
                <a:cs typeface="+mn-cs"/>
              </a:rPr>
              <a:t>ドライブ</a:t>
            </a:r>
          </a:p>
        </p:txBody>
      </p:sp>
      <p:pic>
        <p:nvPicPr>
          <p:cNvPr id="25" name="図 24">
            <a:extLst>
              <a:ext uri="{FF2B5EF4-FFF2-40B4-BE49-F238E27FC236}">
                <a16:creationId xmlns:a16="http://schemas.microsoft.com/office/drawing/2014/main" id="{F4811F7F-1906-C747-86B8-6FD2580CD89D}"/>
              </a:ext>
            </a:extLst>
          </p:cNvPr>
          <p:cNvPicPr>
            <a:picLocks noChangeAspect="1"/>
          </p:cNvPicPr>
          <p:nvPr/>
        </p:nvPicPr>
        <p:blipFill>
          <a:blip r:embed="rId9"/>
          <a:stretch>
            <a:fillRect/>
          </a:stretch>
        </p:blipFill>
        <p:spPr>
          <a:xfrm>
            <a:off x="4749397" y="5545540"/>
            <a:ext cx="1804884" cy="1221177"/>
          </a:xfrm>
          <a:prstGeom prst="rect">
            <a:avLst/>
          </a:prstGeom>
        </p:spPr>
      </p:pic>
      <p:sp>
        <p:nvSpPr>
          <p:cNvPr id="26" name="テキスト ボックス 25">
            <a:extLst>
              <a:ext uri="{FF2B5EF4-FFF2-40B4-BE49-F238E27FC236}">
                <a16:creationId xmlns:a16="http://schemas.microsoft.com/office/drawing/2014/main" id="{63A2195A-EA8C-1D4C-9BF6-E1517997715E}"/>
              </a:ext>
            </a:extLst>
          </p:cNvPr>
          <p:cNvSpPr txBox="1"/>
          <p:nvPr/>
        </p:nvSpPr>
        <p:spPr>
          <a:xfrm>
            <a:off x="3843296" y="5545540"/>
            <a:ext cx="83869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1" i="0" u="none" strike="noStrike" kern="1200" cap="none" spc="0" normalizeH="0" baseline="0" noProof="0" dirty="0">
                <a:ln>
                  <a:noFill/>
                </a:ln>
                <a:solidFill>
                  <a:srgbClr val="FF0000"/>
                </a:solidFill>
                <a:effectLst/>
                <a:uLnTx/>
                <a:uFillTx/>
                <a:latin typeface="Calibri" panose="020F0502020204030204"/>
                <a:ea typeface="ＭＳ Ｐゴシック" panose="020B0600070205080204" pitchFamily="34" charset="-128"/>
                <a:cs typeface="+mn-cs"/>
              </a:rPr>
              <a:t>GPU</a:t>
            </a:r>
            <a:endParaRPr kumimoji="1" lang="ja-JP" altLang="en-US" sz="2800" b="1" i="0" u="none" strike="noStrike" kern="1200" cap="none" spc="0" normalizeH="0" baseline="0" noProof="0">
              <a:ln>
                <a:noFill/>
              </a:ln>
              <a:solidFill>
                <a:srgbClr val="FF0000"/>
              </a:solidFill>
              <a:effectLst/>
              <a:uLnTx/>
              <a:uFillTx/>
              <a:latin typeface="Calibri" panose="020F0502020204030204"/>
              <a:ea typeface="ＭＳ Ｐゴシック" panose="020B0600070205080204" pitchFamily="34" charset="-128"/>
              <a:cs typeface="+mn-cs"/>
            </a:endParaRPr>
          </a:p>
        </p:txBody>
      </p:sp>
      <p:sp>
        <p:nvSpPr>
          <p:cNvPr id="27" name="角丸四角形 26">
            <a:extLst>
              <a:ext uri="{FF2B5EF4-FFF2-40B4-BE49-F238E27FC236}">
                <a16:creationId xmlns:a16="http://schemas.microsoft.com/office/drawing/2014/main" id="{59473BB5-9F17-474D-9D8D-E2EE65198195}"/>
              </a:ext>
            </a:extLst>
          </p:cNvPr>
          <p:cNvSpPr/>
          <p:nvPr/>
        </p:nvSpPr>
        <p:spPr>
          <a:xfrm>
            <a:off x="4505749" y="2392775"/>
            <a:ext cx="2041721" cy="603847"/>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34" charset="-128"/>
              <a:cs typeface="+mn-cs"/>
            </a:endParaRPr>
          </a:p>
        </p:txBody>
      </p:sp>
      <p:sp>
        <p:nvSpPr>
          <p:cNvPr id="28" name="角丸四角形 27">
            <a:extLst>
              <a:ext uri="{FF2B5EF4-FFF2-40B4-BE49-F238E27FC236}">
                <a16:creationId xmlns:a16="http://schemas.microsoft.com/office/drawing/2014/main" id="{D0516277-7A3C-CD42-91B1-E3DDB728840A}"/>
              </a:ext>
            </a:extLst>
          </p:cNvPr>
          <p:cNvSpPr/>
          <p:nvPr/>
        </p:nvSpPr>
        <p:spPr>
          <a:xfrm>
            <a:off x="4428258" y="2882686"/>
            <a:ext cx="2041721" cy="1053434"/>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34" charset="-128"/>
              <a:cs typeface="+mn-cs"/>
            </a:endParaRPr>
          </a:p>
        </p:txBody>
      </p:sp>
      <p:sp>
        <p:nvSpPr>
          <p:cNvPr id="29" name="角丸四角形 28">
            <a:extLst>
              <a:ext uri="{FF2B5EF4-FFF2-40B4-BE49-F238E27FC236}">
                <a16:creationId xmlns:a16="http://schemas.microsoft.com/office/drawing/2014/main" id="{A19ED167-754E-E347-864C-87C0DE7FF2B7}"/>
              </a:ext>
            </a:extLst>
          </p:cNvPr>
          <p:cNvSpPr/>
          <p:nvPr/>
        </p:nvSpPr>
        <p:spPr>
          <a:xfrm>
            <a:off x="4054278" y="4618494"/>
            <a:ext cx="2687485" cy="603847"/>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34" charset="-128"/>
              <a:cs typeface="+mn-cs"/>
            </a:endParaRPr>
          </a:p>
        </p:txBody>
      </p:sp>
      <p:sp>
        <p:nvSpPr>
          <p:cNvPr id="30" name="角丸四角形 29">
            <a:extLst>
              <a:ext uri="{FF2B5EF4-FFF2-40B4-BE49-F238E27FC236}">
                <a16:creationId xmlns:a16="http://schemas.microsoft.com/office/drawing/2014/main" id="{D1A578D6-CB67-F14E-A52E-3607403D0033}"/>
              </a:ext>
            </a:extLst>
          </p:cNvPr>
          <p:cNvSpPr/>
          <p:nvPr/>
        </p:nvSpPr>
        <p:spPr>
          <a:xfrm>
            <a:off x="7226763" y="3769483"/>
            <a:ext cx="1279722" cy="165153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34" charset="-128"/>
              <a:cs typeface="+mn-cs"/>
            </a:endParaRPr>
          </a:p>
        </p:txBody>
      </p:sp>
      <p:sp>
        <p:nvSpPr>
          <p:cNvPr id="31" name="角丸四角形 30">
            <a:extLst>
              <a:ext uri="{FF2B5EF4-FFF2-40B4-BE49-F238E27FC236}">
                <a16:creationId xmlns:a16="http://schemas.microsoft.com/office/drawing/2014/main" id="{83BEBEE6-A2B1-574B-85E4-3FAD1107FE6D}"/>
              </a:ext>
            </a:extLst>
          </p:cNvPr>
          <p:cNvSpPr/>
          <p:nvPr/>
        </p:nvSpPr>
        <p:spPr>
          <a:xfrm>
            <a:off x="7097788" y="2583637"/>
            <a:ext cx="1185393" cy="1185845"/>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34" charset="-128"/>
              <a:cs typeface="+mn-cs"/>
            </a:endParaRPr>
          </a:p>
        </p:txBody>
      </p:sp>
      <p:pic>
        <p:nvPicPr>
          <p:cNvPr id="21" name="図 20">
            <a:extLst>
              <a:ext uri="{FF2B5EF4-FFF2-40B4-BE49-F238E27FC236}">
                <a16:creationId xmlns:a16="http://schemas.microsoft.com/office/drawing/2014/main" id="{351F4BC2-663A-4D45-A38E-E6C858F82D98}"/>
              </a:ext>
            </a:extLst>
          </p:cNvPr>
          <p:cNvPicPr>
            <a:picLocks noChangeAspect="1"/>
          </p:cNvPicPr>
          <p:nvPr/>
        </p:nvPicPr>
        <p:blipFill>
          <a:blip r:embed="rId10"/>
          <a:stretch>
            <a:fillRect/>
          </a:stretch>
        </p:blipFill>
        <p:spPr>
          <a:xfrm rot="16200000">
            <a:off x="3952733" y="2254244"/>
            <a:ext cx="3070266" cy="3250870"/>
          </a:xfrm>
          <a:prstGeom prst="rect">
            <a:avLst/>
          </a:prstGeom>
        </p:spPr>
      </p:pic>
    </p:spTree>
    <p:extLst>
      <p:ext uri="{BB962C8B-B14F-4D97-AF65-F5344CB8AC3E}">
        <p14:creationId xmlns:p14="http://schemas.microsoft.com/office/powerpoint/2010/main" val="224185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linds(horizontal)">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27"/>
                                        </p:tgtEl>
                                      </p:cBhvr>
                                    </p:animEffect>
                                    <p:set>
                                      <p:cBhvr>
                                        <p:cTn id="12" dur="1" fill="hold">
                                          <p:stCondLst>
                                            <p:cond delay="499"/>
                                          </p:stCondLst>
                                        </p:cTn>
                                        <p:tgtEl>
                                          <p:spTgt spid="2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1"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blinds(horizontal)">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0" nodeType="clickEffect">
                                  <p:stCondLst>
                                    <p:cond delay="0"/>
                                  </p:stCondLst>
                                  <p:childTnLst>
                                    <p:animEffect transition="out" filter="blinds(horizontal)">
                                      <p:cBhvr>
                                        <p:cTn id="21" dur="500"/>
                                        <p:tgtEl>
                                          <p:spTgt spid="28"/>
                                        </p:tgtEl>
                                      </p:cBhvr>
                                    </p:animEffect>
                                    <p:set>
                                      <p:cBhvr>
                                        <p:cTn id="22" dur="1" fill="hold">
                                          <p:stCondLst>
                                            <p:cond delay="499"/>
                                          </p:stCondLst>
                                        </p:cTn>
                                        <p:tgtEl>
                                          <p:spTgt spid="2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1"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blinds(horizontal)">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grpId="0" nodeType="clickEffect">
                                  <p:stCondLst>
                                    <p:cond delay="0"/>
                                  </p:stCondLst>
                                  <p:childTnLst>
                                    <p:animEffect transition="out" filter="blinds(horizontal)">
                                      <p:cBhvr>
                                        <p:cTn id="31" dur="500"/>
                                        <p:tgtEl>
                                          <p:spTgt spid="29"/>
                                        </p:tgtEl>
                                      </p:cBhvr>
                                    </p:animEffect>
                                    <p:set>
                                      <p:cBhvr>
                                        <p:cTn id="32" dur="1" fill="hold">
                                          <p:stCondLst>
                                            <p:cond delay="499"/>
                                          </p:stCondLst>
                                        </p:cTn>
                                        <p:tgtEl>
                                          <p:spTgt spid="2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blinds(horizontal)">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xit" presetSubtype="10" fill="hold" nodeType="clickEffect">
                                  <p:stCondLst>
                                    <p:cond delay="0"/>
                                  </p:stCondLst>
                                  <p:childTnLst>
                                    <p:animEffect transition="out" filter="blinds(horizontal)">
                                      <p:cBhvr>
                                        <p:cTn id="41" dur="500"/>
                                        <p:tgtEl>
                                          <p:spTgt spid="21"/>
                                        </p:tgtEl>
                                      </p:cBhvr>
                                    </p:animEffect>
                                    <p:set>
                                      <p:cBhvr>
                                        <p:cTn id="42" dur="1" fill="hold">
                                          <p:stCondLst>
                                            <p:cond delay="499"/>
                                          </p:stCondLst>
                                        </p:cTn>
                                        <p:tgtEl>
                                          <p:spTgt spid="2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1"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blinds(horizontal)">
                                      <p:cBhvr>
                                        <p:cTn id="47" dur="500"/>
                                        <p:tgtEl>
                                          <p:spTgt spid="30"/>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xit" presetSubtype="10" fill="hold" grpId="0" nodeType="clickEffect">
                                  <p:stCondLst>
                                    <p:cond delay="0"/>
                                  </p:stCondLst>
                                  <p:childTnLst>
                                    <p:animEffect transition="out" filter="blinds(horizontal)">
                                      <p:cBhvr>
                                        <p:cTn id="51" dur="500"/>
                                        <p:tgtEl>
                                          <p:spTgt spid="30"/>
                                        </p:tgtEl>
                                      </p:cBhvr>
                                    </p:animEffect>
                                    <p:set>
                                      <p:cBhvr>
                                        <p:cTn id="52" dur="1" fill="hold">
                                          <p:stCondLst>
                                            <p:cond delay="499"/>
                                          </p:stCondLst>
                                        </p:cTn>
                                        <p:tgtEl>
                                          <p:spTgt spid="3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blinds(horizontal)">
                                      <p:cBhvr>
                                        <p:cTn id="5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28" grpId="0" animBg="1"/>
      <p:bldP spid="28" grpId="1" animBg="1"/>
      <p:bldP spid="29" grpId="0" animBg="1"/>
      <p:bldP spid="29" grpId="1" animBg="1"/>
      <p:bldP spid="30" grpId="0" animBg="1"/>
      <p:bldP spid="30" grpId="1" animBg="1"/>
      <p:bldP spid="3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ダイアグラム&#10;&#10;自動的に生成された説明">
            <a:extLst>
              <a:ext uri="{FF2B5EF4-FFF2-40B4-BE49-F238E27FC236}">
                <a16:creationId xmlns:a16="http://schemas.microsoft.com/office/drawing/2014/main" id="{EBD663EC-C0F3-2C37-861D-24C7597EB5A7}"/>
              </a:ext>
            </a:extLst>
          </p:cNvPr>
          <p:cNvPicPr>
            <a:picLocks noChangeAspect="1"/>
          </p:cNvPicPr>
          <p:nvPr/>
        </p:nvPicPr>
        <p:blipFill>
          <a:blip r:embed="rId2"/>
          <a:stretch>
            <a:fillRect/>
          </a:stretch>
        </p:blipFill>
        <p:spPr>
          <a:xfrm>
            <a:off x="304543" y="1038892"/>
            <a:ext cx="5871139" cy="4190352"/>
          </a:xfrm>
          <a:prstGeom prst="rect">
            <a:avLst/>
          </a:prstGeom>
        </p:spPr>
      </p:pic>
      <p:sp>
        <p:nvSpPr>
          <p:cNvPr id="27" name="コンテンツ プレースホルダー 2">
            <a:extLst>
              <a:ext uri="{FF2B5EF4-FFF2-40B4-BE49-F238E27FC236}">
                <a16:creationId xmlns:a16="http://schemas.microsoft.com/office/drawing/2014/main" id="{97D850ED-7B25-C6B9-BC9A-CACF241CA4C8}"/>
              </a:ext>
            </a:extLst>
          </p:cNvPr>
          <p:cNvSpPr>
            <a:spLocks noGrp="1"/>
          </p:cNvSpPr>
          <p:nvPr>
            <p:ph idx="1"/>
          </p:nvPr>
        </p:nvSpPr>
        <p:spPr>
          <a:xfrm>
            <a:off x="6568378" y="1500557"/>
            <a:ext cx="5171677" cy="3499807"/>
          </a:xfrm>
          <a:solidFill>
            <a:schemeClr val="accent1">
              <a:lumMod val="40000"/>
              <a:lumOff val="60000"/>
            </a:schemeClr>
          </a:solidFill>
        </p:spPr>
        <p:txBody>
          <a:bodyPr>
            <a:normAutofit fontScale="55000" lnSpcReduction="20000"/>
          </a:bodyPr>
          <a:lstStyle/>
          <a:p>
            <a:pPr marL="0" indent="0">
              <a:buNone/>
              <a:defRPr/>
            </a:pPr>
            <a:r>
              <a:rPr lang="en-US" altLang="ja-JP" sz="2400" dirty="0">
                <a:latin typeface="+mn-ea"/>
              </a:rPr>
              <a:t>(1)</a:t>
            </a:r>
            <a:r>
              <a:rPr lang="ja-JP" altLang="en-US" sz="2400" dirty="0">
                <a:latin typeface="+mn-ea"/>
              </a:rPr>
              <a:t>制御装置・演算装置</a:t>
            </a:r>
            <a:endParaRPr lang="en-US" altLang="ja-JP" sz="2400" dirty="0">
              <a:latin typeface="+mn-ea"/>
            </a:endParaRPr>
          </a:p>
          <a:p>
            <a:pPr marL="0" indent="0">
              <a:buNone/>
              <a:defRPr/>
            </a:pPr>
            <a:r>
              <a:rPr lang="ja-JP" altLang="en-US" sz="2400" dirty="0">
                <a:latin typeface="+mn-ea"/>
              </a:rPr>
              <a:t>１</a:t>
            </a:r>
            <a:r>
              <a:rPr lang="en-US" altLang="ja-JP" sz="2400" dirty="0">
                <a:latin typeface="+mn-ea"/>
              </a:rPr>
              <a:t>) CPU</a:t>
            </a:r>
            <a:r>
              <a:rPr lang="ja-JP" altLang="en-US" sz="2400" dirty="0">
                <a:latin typeface="+mn-ea"/>
              </a:rPr>
              <a:t>の動作原理</a:t>
            </a:r>
            <a:endParaRPr lang="en-US" altLang="ja-JP" sz="2400" dirty="0">
              <a:latin typeface="+mn-ea"/>
            </a:endParaRPr>
          </a:p>
          <a:p>
            <a:pPr marL="0" indent="0">
              <a:buNone/>
              <a:defRPr/>
            </a:pPr>
            <a:r>
              <a:rPr lang="ja-JP" altLang="ja-JP" sz="2400" dirty="0">
                <a:latin typeface="+mn-ea"/>
              </a:rPr>
              <a:t>①</a:t>
            </a:r>
            <a:r>
              <a:rPr lang="en-US" altLang="ja-JP" sz="2400" dirty="0">
                <a:latin typeface="+mn-ea"/>
              </a:rPr>
              <a:t>CPU</a:t>
            </a:r>
            <a:r>
              <a:rPr lang="ja-JP" altLang="en-US" sz="2400" dirty="0">
                <a:latin typeface="+mn-ea"/>
              </a:rPr>
              <a:t>の基本動作</a:t>
            </a:r>
            <a:endParaRPr lang="en-US" altLang="ja-JP" sz="2400" dirty="0">
              <a:latin typeface="+mn-ea"/>
            </a:endParaRPr>
          </a:p>
          <a:p>
            <a:pPr marL="0" indent="0">
              <a:buNone/>
              <a:defRPr/>
            </a:pPr>
            <a:r>
              <a:rPr lang="ja-JP" altLang="en-US" sz="2400" u="sng" dirty="0">
                <a:latin typeface="+mn-ea"/>
              </a:rPr>
              <a:t>命令サイクル</a:t>
            </a:r>
            <a:endParaRPr lang="en-US" altLang="ja-JP" sz="2400" u="sng" dirty="0">
              <a:latin typeface="+mn-ea"/>
            </a:endParaRPr>
          </a:p>
          <a:p>
            <a:pPr>
              <a:defRPr/>
            </a:pPr>
            <a:r>
              <a:rPr lang="ja-JP" altLang="en-US" sz="2400" dirty="0">
                <a:latin typeface="+mn-ea"/>
              </a:rPr>
              <a:t>命令取り出し段階</a:t>
            </a:r>
            <a:endParaRPr lang="en-US" altLang="ja-JP" sz="2400" dirty="0">
              <a:latin typeface="+mn-ea"/>
            </a:endParaRPr>
          </a:p>
          <a:p>
            <a:pPr>
              <a:defRPr/>
            </a:pPr>
            <a:r>
              <a:rPr lang="ja-JP" altLang="en-US" sz="2400" dirty="0">
                <a:latin typeface="+mn-ea"/>
              </a:rPr>
              <a:t>命令実行段階</a:t>
            </a:r>
            <a:endParaRPr lang="en-US" altLang="ja-JP" sz="2400" dirty="0">
              <a:latin typeface="+mn-ea"/>
            </a:endParaRPr>
          </a:p>
          <a:p>
            <a:pPr marL="0" indent="0">
              <a:buNone/>
              <a:defRPr/>
            </a:pPr>
            <a:r>
              <a:rPr lang="en-US" altLang="ja-JP" sz="2400" u="sng" dirty="0">
                <a:latin typeface="+mn-ea"/>
              </a:rPr>
              <a:t>4</a:t>
            </a:r>
            <a:r>
              <a:rPr lang="ja-JP" altLang="en-US" sz="2400" u="sng" dirty="0" err="1">
                <a:latin typeface="+mn-ea"/>
              </a:rPr>
              <a:t>つの</a:t>
            </a:r>
            <a:r>
              <a:rPr lang="ja-JP" altLang="en-US" sz="2400" u="sng" dirty="0">
                <a:latin typeface="+mn-ea"/>
              </a:rPr>
              <a:t>ステージ</a:t>
            </a:r>
            <a:endParaRPr lang="en-US" altLang="ja-JP" sz="2400" dirty="0">
              <a:latin typeface="+mn-ea"/>
            </a:endParaRPr>
          </a:p>
          <a:p>
            <a:pPr marL="0" indent="0">
              <a:buNone/>
              <a:defRPr/>
            </a:pPr>
            <a:r>
              <a:rPr lang="ja-JP" altLang="en-US" sz="2400" dirty="0">
                <a:latin typeface="+mn-ea"/>
              </a:rPr>
              <a:t>１．</a:t>
            </a:r>
            <a:r>
              <a:rPr lang="en-US" altLang="ja-JP" sz="2400" dirty="0">
                <a:latin typeface="+mn-ea"/>
              </a:rPr>
              <a:t>F:</a:t>
            </a:r>
            <a:r>
              <a:rPr lang="ja-JP" altLang="en-US" sz="2400" dirty="0">
                <a:latin typeface="+mn-ea"/>
              </a:rPr>
              <a:t>　メインメモリからの</a:t>
            </a:r>
            <a:endParaRPr lang="en-US" altLang="ja-JP" sz="2400" dirty="0">
              <a:latin typeface="+mn-ea"/>
            </a:endParaRPr>
          </a:p>
          <a:p>
            <a:pPr marL="0" indent="0">
              <a:buNone/>
              <a:defRPr/>
            </a:pPr>
            <a:r>
              <a:rPr lang="ja-JP" altLang="en-US" sz="2400" dirty="0">
                <a:latin typeface="+mn-ea"/>
              </a:rPr>
              <a:t>　　　　読み込み（フェッチ）</a:t>
            </a:r>
            <a:endParaRPr lang="en-US" altLang="ja-JP" sz="2400" dirty="0">
              <a:latin typeface="+mn-ea"/>
            </a:endParaRPr>
          </a:p>
          <a:p>
            <a:pPr marL="0" indent="0">
              <a:buNone/>
              <a:defRPr/>
            </a:pPr>
            <a:r>
              <a:rPr lang="ja-JP" altLang="en-US" sz="2400" dirty="0">
                <a:latin typeface="+mn-ea"/>
              </a:rPr>
              <a:t>２．</a:t>
            </a:r>
            <a:r>
              <a:rPr lang="en-US" altLang="ja-JP" sz="2400" dirty="0">
                <a:latin typeface="+mn-ea"/>
              </a:rPr>
              <a:t>D:</a:t>
            </a:r>
            <a:r>
              <a:rPr lang="ja-JP" altLang="en-US" sz="2400" dirty="0">
                <a:latin typeface="+mn-ea"/>
              </a:rPr>
              <a:t>　命令の解読</a:t>
            </a:r>
            <a:endParaRPr lang="en-US" altLang="ja-JP" sz="2400" dirty="0">
              <a:latin typeface="+mn-ea"/>
            </a:endParaRPr>
          </a:p>
          <a:p>
            <a:pPr marL="0" indent="0">
              <a:buNone/>
              <a:defRPr/>
            </a:pPr>
            <a:r>
              <a:rPr lang="ja-JP" altLang="en-US" sz="2400" dirty="0">
                <a:latin typeface="+mn-ea"/>
              </a:rPr>
              <a:t>　　　　（デコード）</a:t>
            </a:r>
            <a:endParaRPr lang="en-US" altLang="ja-JP" sz="2400" dirty="0">
              <a:latin typeface="+mn-ea"/>
            </a:endParaRPr>
          </a:p>
          <a:p>
            <a:pPr marL="0" indent="0">
              <a:buNone/>
              <a:defRPr/>
            </a:pPr>
            <a:r>
              <a:rPr lang="ja-JP" altLang="en-US" sz="2400" dirty="0">
                <a:latin typeface="+mn-ea"/>
              </a:rPr>
              <a:t>３．</a:t>
            </a:r>
            <a:r>
              <a:rPr lang="en-US" altLang="ja-JP" sz="2400" dirty="0">
                <a:latin typeface="+mn-ea"/>
              </a:rPr>
              <a:t>E:</a:t>
            </a:r>
            <a:r>
              <a:rPr lang="ja-JP" altLang="en-US" sz="2400" dirty="0">
                <a:latin typeface="+mn-ea"/>
              </a:rPr>
              <a:t>　有効アドレスの計算と命令の実行（エグゼキュート）</a:t>
            </a:r>
            <a:endParaRPr lang="en-US" altLang="ja-JP" sz="2400" dirty="0">
              <a:latin typeface="+mn-ea"/>
            </a:endParaRPr>
          </a:p>
          <a:p>
            <a:pPr marL="0" indent="0">
              <a:buNone/>
              <a:defRPr/>
            </a:pPr>
            <a:r>
              <a:rPr lang="ja-JP" altLang="en-US" sz="2400" dirty="0">
                <a:latin typeface="+mn-ea"/>
              </a:rPr>
              <a:t>４．</a:t>
            </a:r>
            <a:r>
              <a:rPr lang="en-US" altLang="ja-JP" sz="2400" dirty="0">
                <a:latin typeface="+mn-ea"/>
              </a:rPr>
              <a:t>WB:</a:t>
            </a:r>
            <a:r>
              <a:rPr lang="ja-JP" altLang="en-US" sz="2400" dirty="0">
                <a:latin typeface="+mn-ea"/>
              </a:rPr>
              <a:t>　演算結果のメインメモリへの書き戻し（ライトバック）</a:t>
            </a:r>
          </a:p>
        </p:txBody>
      </p:sp>
      <p:pic>
        <p:nvPicPr>
          <p:cNvPr id="31" name="図 4">
            <a:extLst>
              <a:ext uri="{FF2B5EF4-FFF2-40B4-BE49-F238E27FC236}">
                <a16:creationId xmlns:a16="http://schemas.microsoft.com/office/drawing/2014/main" id="{069E873B-7010-0E4E-EBF8-96E430BDCAF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54216" y="1653189"/>
            <a:ext cx="2298247" cy="236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6AF63559-1BEE-B7FE-48FC-6CD92818974B}"/>
              </a:ext>
            </a:extLst>
          </p:cNvPr>
          <p:cNvSpPr txBox="1"/>
          <p:nvPr/>
        </p:nvSpPr>
        <p:spPr>
          <a:xfrm>
            <a:off x="6568378" y="1038892"/>
            <a:ext cx="704039" cy="461665"/>
          </a:xfrm>
          <a:prstGeom prst="rect">
            <a:avLst/>
          </a:prstGeom>
          <a:noFill/>
        </p:spPr>
        <p:txBody>
          <a:bodyPr wrap="none" rtlCol="0">
            <a:spAutoFit/>
          </a:bodyPr>
          <a:lstStyle/>
          <a:p>
            <a:r>
              <a:rPr kumimoji="1" lang="en-US" altLang="ja-JP" sz="2400" dirty="0"/>
              <a:t>CPU</a:t>
            </a:r>
            <a:endParaRPr kumimoji="1" lang="ja-JP" altLang="en-US" sz="2400"/>
          </a:p>
        </p:txBody>
      </p:sp>
      <p:pic>
        <p:nvPicPr>
          <p:cNvPr id="33" name="図 1">
            <a:extLst>
              <a:ext uri="{FF2B5EF4-FFF2-40B4-BE49-F238E27FC236}">
                <a16:creationId xmlns:a16="http://schemas.microsoft.com/office/drawing/2014/main" id="{BEC550B1-8366-5677-F74E-25A7EA08486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68378" y="5152996"/>
            <a:ext cx="3182097" cy="1408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テキスト ボックス 2">
            <a:extLst>
              <a:ext uri="{FF2B5EF4-FFF2-40B4-BE49-F238E27FC236}">
                <a16:creationId xmlns:a16="http://schemas.microsoft.com/office/drawing/2014/main" id="{6C4D3360-AECC-6082-D1F5-46BE87CEF5D8}"/>
              </a:ext>
            </a:extLst>
          </p:cNvPr>
          <p:cNvSpPr txBox="1"/>
          <p:nvPr/>
        </p:nvSpPr>
        <p:spPr>
          <a:xfrm>
            <a:off x="9750475" y="6095999"/>
            <a:ext cx="1497526" cy="369332"/>
          </a:xfrm>
          <a:prstGeom prst="rect">
            <a:avLst/>
          </a:prstGeom>
          <a:noFill/>
        </p:spPr>
        <p:txBody>
          <a:bodyPr wrap="none" rtlCol="0">
            <a:spAutoFit/>
          </a:bodyPr>
          <a:lstStyle/>
          <a:p>
            <a:r>
              <a:rPr lang="en-US" altLang="ja-JP" dirty="0"/>
              <a:t>CPU</a:t>
            </a:r>
            <a:r>
              <a:rPr lang="ja-JP" altLang="en-US"/>
              <a:t>制御方式</a:t>
            </a:r>
            <a:endParaRPr kumimoji="1" lang="ja-JP" altLang="en-US"/>
          </a:p>
        </p:txBody>
      </p:sp>
    </p:spTree>
    <p:extLst>
      <p:ext uri="{BB962C8B-B14F-4D97-AF65-F5344CB8AC3E}">
        <p14:creationId xmlns:p14="http://schemas.microsoft.com/office/powerpoint/2010/main" val="1816794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7F096B-A4C8-98F4-5397-90E85B345E54}"/>
              </a:ext>
            </a:extLst>
          </p:cNvPr>
          <p:cNvSpPr>
            <a:spLocks noGrp="1"/>
          </p:cNvSpPr>
          <p:nvPr>
            <p:ph type="title"/>
          </p:nvPr>
        </p:nvSpPr>
        <p:spPr/>
        <p:txBody>
          <a:bodyPr/>
          <a:lstStyle/>
          <a:p>
            <a:r>
              <a:rPr lang="ja-JP" altLang="en-US"/>
              <a:t>医用データ科学とコンピュータ</a:t>
            </a:r>
            <a:endParaRPr kumimoji="1" lang="ja-JP" altLang="en-US"/>
          </a:p>
        </p:txBody>
      </p:sp>
      <p:sp>
        <p:nvSpPr>
          <p:cNvPr id="4" name="テキスト ボックス 3">
            <a:extLst>
              <a:ext uri="{FF2B5EF4-FFF2-40B4-BE49-F238E27FC236}">
                <a16:creationId xmlns:a16="http://schemas.microsoft.com/office/drawing/2014/main" id="{9CE622DD-56C3-1AEF-7408-724C222D9857}"/>
              </a:ext>
            </a:extLst>
          </p:cNvPr>
          <p:cNvSpPr txBox="1"/>
          <p:nvPr/>
        </p:nvSpPr>
        <p:spPr>
          <a:xfrm>
            <a:off x="1103585" y="1526409"/>
            <a:ext cx="9491701" cy="400110"/>
          </a:xfrm>
          <a:prstGeom prst="rect">
            <a:avLst/>
          </a:prstGeom>
          <a:noFill/>
          <a:ln>
            <a:solidFill>
              <a:schemeClr val="tx1"/>
            </a:solidFill>
          </a:ln>
        </p:spPr>
        <p:txBody>
          <a:bodyPr wrap="none" rtlCol="0">
            <a:spAutoFit/>
          </a:bodyPr>
          <a:lstStyle/>
          <a:p>
            <a:r>
              <a:rPr kumimoji="1" lang="en-US" altLang="ja-JP" sz="2000" dirty="0"/>
              <a:t>AI</a:t>
            </a:r>
            <a:r>
              <a:rPr kumimoji="1" lang="ja-JP" altLang="en-US" sz="2000"/>
              <a:t>・機械学習を含む、医用データ科学による医療支援と課題解決、次世代システム開発</a:t>
            </a:r>
          </a:p>
        </p:txBody>
      </p:sp>
      <p:sp>
        <p:nvSpPr>
          <p:cNvPr id="9" name="円柱 8">
            <a:extLst>
              <a:ext uri="{FF2B5EF4-FFF2-40B4-BE49-F238E27FC236}">
                <a16:creationId xmlns:a16="http://schemas.microsoft.com/office/drawing/2014/main" id="{CB1977E1-C08E-E900-B7AE-416BD761A548}"/>
              </a:ext>
            </a:extLst>
          </p:cNvPr>
          <p:cNvSpPr/>
          <p:nvPr/>
        </p:nvSpPr>
        <p:spPr>
          <a:xfrm>
            <a:off x="1587062" y="2272503"/>
            <a:ext cx="1303283" cy="1912883"/>
          </a:xfrm>
          <a:prstGeom prst="ca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140A5E3B-FED5-A91C-720F-4FFAC133CCB9}"/>
              </a:ext>
            </a:extLst>
          </p:cNvPr>
          <p:cNvSpPr txBox="1"/>
          <p:nvPr/>
        </p:nvSpPr>
        <p:spPr>
          <a:xfrm>
            <a:off x="1800121" y="3047029"/>
            <a:ext cx="877163" cy="369332"/>
          </a:xfrm>
          <a:prstGeom prst="rect">
            <a:avLst/>
          </a:prstGeom>
          <a:noFill/>
        </p:spPr>
        <p:txBody>
          <a:bodyPr wrap="none" rtlCol="0">
            <a:spAutoFit/>
          </a:bodyPr>
          <a:lstStyle/>
          <a:p>
            <a:r>
              <a:rPr kumimoji="1" lang="ja-JP" altLang="en-US"/>
              <a:t>統計学</a:t>
            </a:r>
          </a:p>
        </p:txBody>
      </p:sp>
      <p:sp>
        <p:nvSpPr>
          <p:cNvPr id="11" name="円柱 10">
            <a:extLst>
              <a:ext uri="{FF2B5EF4-FFF2-40B4-BE49-F238E27FC236}">
                <a16:creationId xmlns:a16="http://schemas.microsoft.com/office/drawing/2014/main" id="{31D1BD6B-8C3C-F66F-651F-7FC2C2106BE7}"/>
              </a:ext>
            </a:extLst>
          </p:cNvPr>
          <p:cNvSpPr/>
          <p:nvPr/>
        </p:nvSpPr>
        <p:spPr>
          <a:xfrm>
            <a:off x="5035388" y="2282795"/>
            <a:ext cx="1303283" cy="1912883"/>
          </a:xfrm>
          <a:prstGeom prst="ca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柱 11">
            <a:extLst>
              <a:ext uri="{FF2B5EF4-FFF2-40B4-BE49-F238E27FC236}">
                <a16:creationId xmlns:a16="http://schemas.microsoft.com/office/drawing/2014/main" id="{FC69C271-BF74-ACC0-49B2-61984792B631}"/>
              </a:ext>
            </a:extLst>
          </p:cNvPr>
          <p:cNvSpPr/>
          <p:nvPr/>
        </p:nvSpPr>
        <p:spPr>
          <a:xfrm>
            <a:off x="8866782" y="2282795"/>
            <a:ext cx="1303283" cy="1912883"/>
          </a:xfrm>
          <a:prstGeom prst="ca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F98A6A08-49D5-5586-87BA-13765F743EF9}"/>
              </a:ext>
            </a:extLst>
          </p:cNvPr>
          <p:cNvSpPr txBox="1"/>
          <p:nvPr/>
        </p:nvSpPr>
        <p:spPr>
          <a:xfrm>
            <a:off x="9009519" y="2993016"/>
            <a:ext cx="1107996" cy="646331"/>
          </a:xfrm>
          <a:prstGeom prst="rect">
            <a:avLst/>
          </a:prstGeom>
          <a:noFill/>
        </p:spPr>
        <p:txBody>
          <a:bodyPr wrap="none" rtlCol="0">
            <a:spAutoFit/>
          </a:bodyPr>
          <a:lstStyle/>
          <a:p>
            <a:r>
              <a:rPr kumimoji="1" lang="ja-JP" altLang="en-US"/>
              <a:t>医学の</a:t>
            </a:r>
            <a:endParaRPr kumimoji="1" lang="en-US" altLang="ja-JP" dirty="0"/>
          </a:p>
          <a:p>
            <a:r>
              <a:rPr kumimoji="1" lang="ja-JP" altLang="en-US"/>
              <a:t>専門知識</a:t>
            </a:r>
          </a:p>
        </p:txBody>
      </p:sp>
      <p:sp>
        <p:nvSpPr>
          <p:cNvPr id="14" name="テキスト ボックス 13">
            <a:extLst>
              <a:ext uri="{FF2B5EF4-FFF2-40B4-BE49-F238E27FC236}">
                <a16:creationId xmlns:a16="http://schemas.microsoft.com/office/drawing/2014/main" id="{AAB76CC3-A378-D09C-3163-5F40F7F0A31B}"/>
              </a:ext>
            </a:extLst>
          </p:cNvPr>
          <p:cNvSpPr txBox="1"/>
          <p:nvPr/>
        </p:nvSpPr>
        <p:spPr>
          <a:xfrm>
            <a:off x="4723537" y="2813444"/>
            <a:ext cx="2086552" cy="830997"/>
          </a:xfrm>
          <a:prstGeom prst="rect">
            <a:avLst/>
          </a:prstGeom>
          <a:noFill/>
        </p:spPr>
        <p:txBody>
          <a:bodyPr wrap="square" rtlCol="0">
            <a:spAutoFit/>
          </a:bodyPr>
          <a:lstStyle/>
          <a:p>
            <a:r>
              <a:rPr lang="ja-JP" altLang="en-US" sz="2400">
                <a:solidFill>
                  <a:srgbClr val="FF0000"/>
                </a:solidFill>
              </a:rPr>
              <a:t>コンピュータ・プログラミング</a:t>
            </a:r>
            <a:endParaRPr kumimoji="1" lang="ja-JP" altLang="en-US" sz="2400"/>
          </a:p>
        </p:txBody>
      </p:sp>
      <p:sp>
        <p:nvSpPr>
          <p:cNvPr id="15" name="テキスト ボックス 14">
            <a:extLst>
              <a:ext uri="{FF2B5EF4-FFF2-40B4-BE49-F238E27FC236}">
                <a16:creationId xmlns:a16="http://schemas.microsoft.com/office/drawing/2014/main" id="{1F8D95FC-BDC5-6348-8B97-ACDC8F3BBA13}"/>
              </a:ext>
            </a:extLst>
          </p:cNvPr>
          <p:cNvSpPr txBox="1"/>
          <p:nvPr/>
        </p:nvSpPr>
        <p:spPr>
          <a:xfrm>
            <a:off x="720338" y="4397871"/>
            <a:ext cx="2159566" cy="738664"/>
          </a:xfrm>
          <a:prstGeom prst="rect">
            <a:avLst/>
          </a:prstGeom>
          <a:noFill/>
        </p:spPr>
        <p:txBody>
          <a:bodyPr wrap="none" rtlCol="0">
            <a:spAutoFit/>
          </a:bodyPr>
          <a:lstStyle/>
          <a:p>
            <a:r>
              <a:rPr kumimoji="1" lang="ja-JP" altLang="en-US" sz="1400"/>
              <a:t>高等数学</a:t>
            </a:r>
            <a:endParaRPr kumimoji="1" lang="en-US" altLang="ja-JP" sz="1400" dirty="0"/>
          </a:p>
          <a:p>
            <a:r>
              <a:rPr lang="ja-JP" altLang="en-US" sz="1400"/>
              <a:t>物理学等の基礎自然科学</a:t>
            </a:r>
            <a:endParaRPr lang="en-US" altLang="ja-JP" sz="1400" dirty="0"/>
          </a:p>
          <a:p>
            <a:r>
              <a:rPr kumimoji="1" lang="ja-JP" altLang="en-US" sz="1400"/>
              <a:t>・・・</a:t>
            </a:r>
          </a:p>
        </p:txBody>
      </p:sp>
      <p:sp>
        <p:nvSpPr>
          <p:cNvPr id="16" name="テキスト ボックス 15">
            <a:extLst>
              <a:ext uri="{FF2B5EF4-FFF2-40B4-BE49-F238E27FC236}">
                <a16:creationId xmlns:a16="http://schemas.microsoft.com/office/drawing/2014/main" id="{0EEC3182-3024-9DDC-0AFA-D48BA2A73187}"/>
              </a:ext>
            </a:extLst>
          </p:cNvPr>
          <p:cNvSpPr txBox="1"/>
          <p:nvPr/>
        </p:nvSpPr>
        <p:spPr>
          <a:xfrm>
            <a:off x="9393775" y="4254276"/>
            <a:ext cx="1531188" cy="738664"/>
          </a:xfrm>
          <a:prstGeom prst="rect">
            <a:avLst/>
          </a:prstGeom>
          <a:noFill/>
        </p:spPr>
        <p:txBody>
          <a:bodyPr wrap="none" rtlCol="0">
            <a:spAutoFit/>
          </a:bodyPr>
          <a:lstStyle/>
          <a:p>
            <a:r>
              <a:rPr kumimoji="1" lang="ja-JP" altLang="en-US" sz="1400"/>
              <a:t>解剖学・生理学</a:t>
            </a:r>
            <a:endParaRPr kumimoji="1" lang="en-US" altLang="ja-JP" sz="1400" dirty="0"/>
          </a:p>
          <a:p>
            <a:r>
              <a:rPr kumimoji="1" lang="ja-JP" altLang="en-US" sz="1400"/>
              <a:t>放射線診断・治療</a:t>
            </a:r>
            <a:endParaRPr kumimoji="1" lang="en-US" altLang="ja-JP" sz="1400" dirty="0"/>
          </a:p>
          <a:p>
            <a:r>
              <a:rPr lang="ja-JP" altLang="en-US" sz="1400"/>
              <a:t>・・・</a:t>
            </a:r>
            <a:endParaRPr kumimoji="1" lang="ja-JP" altLang="en-US" sz="1400"/>
          </a:p>
        </p:txBody>
      </p:sp>
      <p:sp>
        <p:nvSpPr>
          <p:cNvPr id="17" name="テキスト ボックス 16">
            <a:extLst>
              <a:ext uri="{FF2B5EF4-FFF2-40B4-BE49-F238E27FC236}">
                <a16:creationId xmlns:a16="http://schemas.microsoft.com/office/drawing/2014/main" id="{A3C1A932-2406-E238-A005-0F097F7EA487}"/>
              </a:ext>
            </a:extLst>
          </p:cNvPr>
          <p:cNvSpPr txBox="1"/>
          <p:nvPr/>
        </p:nvSpPr>
        <p:spPr>
          <a:xfrm>
            <a:off x="4301062" y="4254276"/>
            <a:ext cx="3881191" cy="2246769"/>
          </a:xfrm>
          <a:prstGeom prst="rect">
            <a:avLst/>
          </a:prstGeom>
          <a:noFill/>
        </p:spPr>
        <p:txBody>
          <a:bodyPr wrap="none" rtlCol="0">
            <a:spAutoFit/>
          </a:bodyPr>
          <a:lstStyle/>
          <a:p>
            <a:pPr marL="285750" indent="-285750">
              <a:buFont typeface="Arial" panose="020B0604020202020204" pitchFamily="34" charset="0"/>
              <a:buChar char="•"/>
            </a:pPr>
            <a:r>
              <a:rPr lang="ja-JP" altLang="en-US" sz="2000"/>
              <a:t>情報理論</a:t>
            </a:r>
            <a:endParaRPr lang="en-US" altLang="ja-JP" sz="2000" dirty="0"/>
          </a:p>
          <a:p>
            <a:pPr marL="285750" indent="-285750">
              <a:buFont typeface="Arial" panose="020B0604020202020204" pitchFamily="34" charset="0"/>
              <a:buChar char="•"/>
            </a:pPr>
            <a:r>
              <a:rPr kumimoji="1" lang="ja-JP" altLang="en-US" sz="2000"/>
              <a:t>現代コンピュータの構造</a:t>
            </a:r>
            <a:endParaRPr kumimoji="1" lang="en-US" altLang="ja-JP" sz="2000" dirty="0"/>
          </a:p>
          <a:p>
            <a:pPr marL="742950" lvl="1" indent="-285750">
              <a:buFont typeface="Arial" panose="020B0604020202020204" pitchFamily="34" charset="0"/>
              <a:buChar char="•"/>
            </a:pPr>
            <a:r>
              <a:rPr lang="ja-JP" altLang="en-US" sz="2000"/>
              <a:t>ハードウェア</a:t>
            </a:r>
            <a:endParaRPr lang="en-US" altLang="ja-JP" sz="2000" dirty="0"/>
          </a:p>
          <a:p>
            <a:pPr marL="742950" lvl="1" indent="-285750">
              <a:buFont typeface="Arial" panose="020B0604020202020204" pitchFamily="34" charset="0"/>
              <a:buChar char="•"/>
            </a:pPr>
            <a:r>
              <a:rPr kumimoji="1" lang="ja-JP" altLang="en-US" sz="2000"/>
              <a:t>ソフトウェア</a:t>
            </a:r>
            <a:endParaRPr kumimoji="1" lang="en-US" altLang="ja-JP" sz="2000" dirty="0"/>
          </a:p>
          <a:p>
            <a:pPr marL="742950" lvl="1" indent="-285750">
              <a:buFont typeface="Arial" panose="020B0604020202020204" pitchFamily="34" charset="0"/>
              <a:buChar char="•"/>
            </a:pPr>
            <a:r>
              <a:rPr lang="ja-JP" altLang="en-US" sz="2000"/>
              <a:t>ネットワークとセキュリティ</a:t>
            </a:r>
            <a:endParaRPr kumimoji="1" lang="en-US" altLang="ja-JP" sz="2000" dirty="0"/>
          </a:p>
          <a:p>
            <a:pPr marL="342900" indent="-342900">
              <a:buFont typeface="Arial" panose="020B0604020202020204" pitchFamily="34" charset="0"/>
              <a:buChar char="•"/>
            </a:pPr>
            <a:r>
              <a:rPr lang="en-US" altLang="ja-JP" sz="2000" dirty="0"/>
              <a:t>AI</a:t>
            </a:r>
            <a:r>
              <a:rPr lang="ja-JP" altLang="en-US" sz="2000"/>
              <a:t>・機械学習手法</a:t>
            </a:r>
            <a:endParaRPr lang="en-US" altLang="ja-JP" sz="2000" dirty="0"/>
          </a:p>
          <a:p>
            <a:pPr marL="800100" lvl="1" indent="-342900">
              <a:buFont typeface="Arial" panose="020B0604020202020204" pitchFamily="34" charset="0"/>
              <a:buChar char="•"/>
            </a:pPr>
            <a:r>
              <a:rPr kumimoji="1" lang="ja-JP" altLang="en-US" sz="2000"/>
              <a:t>回帰と分類、クラスタリング</a:t>
            </a:r>
          </a:p>
        </p:txBody>
      </p:sp>
    </p:spTree>
    <p:extLst>
      <p:ext uri="{BB962C8B-B14F-4D97-AF65-F5344CB8AC3E}">
        <p14:creationId xmlns:p14="http://schemas.microsoft.com/office/powerpoint/2010/main" val="23509441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F6CA412D-0D1C-9361-025E-1339C754895A}"/>
              </a:ext>
            </a:extLst>
          </p:cNvPr>
          <p:cNvSpPr/>
          <p:nvPr/>
        </p:nvSpPr>
        <p:spPr>
          <a:xfrm>
            <a:off x="2822166" y="1002732"/>
            <a:ext cx="5562600" cy="292608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34" charset="-128"/>
              <a:cs typeface="+mn-cs"/>
            </a:endParaRPr>
          </a:p>
        </p:txBody>
      </p:sp>
      <p:sp>
        <p:nvSpPr>
          <p:cNvPr id="8" name="テキスト ボックス 7">
            <a:extLst>
              <a:ext uri="{FF2B5EF4-FFF2-40B4-BE49-F238E27FC236}">
                <a16:creationId xmlns:a16="http://schemas.microsoft.com/office/drawing/2014/main" id="{59F9B7CC-6EF2-DE34-35A2-D1722FEC5B2C}"/>
              </a:ext>
            </a:extLst>
          </p:cNvPr>
          <p:cNvSpPr txBox="1"/>
          <p:nvPr/>
        </p:nvSpPr>
        <p:spPr>
          <a:xfrm>
            <a:off x="5423362" y="1105603"/>
            <a:ext cx="574196"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CPU</a:t>
            </a:r>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9" name="テキスト ボックス 8">
            <a:extLst>
              <a:ext uri="{FF2B5EF4-FFF2-40B4-BE49-F238E27FC236}">
                <a16:creationId xmlns:a16="http://schemas.microsoft.com/office/drawing/2014/main" id="{8A4D1AA3-15D9-A6B6-D38C-7538F750DB07}"/>
              </a:ext>
            </a:extLst>
          </p:cNvPr>
          <p:cNvSpPr txBox="1"/>
          <p:nvPr/>
        </p:nvSpPr>
        <p:spPr>
          <a:xfrm>
            <a:off x="3667979" y="1699963"/>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制御装置</a:t>
            </a:r>
          </a:p>
        </p:txBody>
      </p:sp>
      <p:sp>
        <p:nvSpPr>
          <p:cNvPr id="10" name="テキスト ボックス 9">
            <a:extLst>
              <a:ext uri="{FF2B5EF4-FFF2-40B4-BE49-F238E27FC236}">
                <a16:creationId xmlns:a16="http://schemas.microsoft.com/office/drawing/2014/main" id="{DAD2D307-8B1C-9AF6-08E4-AB86BB383387}"/>
              </a:ext>
            </a:extLst>
          </p:cNvPr>
          <p:cNvSpPr txBox="1"/>
          <p:nvPr/>
        </p:nvSpPr>
        <p:spPr>
          <a:xfrm>
            <a:off x="6414989" y="1683455"/>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演算装置</a:t>
            </a:r>
          </a:p>
        </p:txBody>
      </p:sp>
      <p:sp>
        <p:nvSpPr>
          <p:cNvPr id="11" name="テキスト ボックス 10">
            <a:extLst>
              <a:ext uri="{FF2B5EF4-FFF2-40B4-BE49-F238E27FC236}">
                <a16:creationId xmlns:a16="http://schemas.microsoft.com/office/drawing/2014/main" id="{EEB7E399-8503-CF7F-B738-F507922411D8}"/>
              </a:ext>
            </a:extLst>
          </p:cNvPr>
          <p:cNvSpPr txBox="1"/>
          <p:nvPr/>
        </p:nvSpPr>
        <p:spPr>
          <a:xfrm>
            <a:off x="3391761" y="4240204"/>
            <a:ext cx="4423410" cy="369332"/>
          </a:xfrm>
          <a:prstGeom prst="rect">
            <a:avLst/>
          </a:prstGeom>
          <a:solidFill>
            <a:schemeClr val="accent2">
              <a:lumMod val="20000"/>
              <a:lumOff val="8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外部インターフェース</a:t>
            </a:r>
          </a:p>
        </p:txBody>
      </p:sp>
      <p:sp>
        <p:nvSpPr>
          <p:cNvPr id="12" name="正方形/長方形 11">
            <a:extLst>
              <a:ext uri="{FF2B5EF4-FFF2-40B4-BE49-F238E27FC236}">
                <a16:creationId xmlns:a16="http://schemas.microsoft.com/office/drawing/2014/main" id="{68380D67-7951-BEC2-134D-86206D931BB8}"/>
              </a:ext>
            </a:extLst>
          </p:cNvPr>
          <p:cNvSpPr/>
          <p:nvPr/>
        </p:nvSpPr>
        <p:spPr>
          <a:xfrm>
            <a:off x="2946775" y="4894009"/>
            <a:ext cx="5562600" cy="94662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34" charset="-128"/>
              <a:cs typeface="+mn-cs"/>
            </a:endParaRPr>
          </a:p>
        </p:txBody>
      </p:sp>
      <p:sp>
        <p:nvSpPr>
          <p:cNvPr id="13" name="テキスト ボックス 12">
            <a:extLst>
              <a:ext uri="{FF2B5EF4-FFF2-40B4-BE49-F238E27FC236}">
                <a16:creationId xmlns:a16="http://schemas.microsoft.com/office/drawing/2014/main" id="{21928469-4873-4545-26CE-036D92DED578}"/>
              </a:ext>
            </a:extLst>
          </p:cNvPr>
          <p:cNvSpPr txBox="1"/>
          <p:nvPr/>
        </p:nvSpPr>
        <p:spPr>
          <a:xfrm>
            <a:off x="3805604" y="5014776"/>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命令</a:t>
            </a:r>
          </a:p>
        </p:txBody>
      </p:sp>
      <p:sp>
        <p:nvSpPr>
          <p:cNvPr id="14" name="テキスト ボックス 13">
            <a:extLst>
              <a:ext uri="{FF2B5EF4-FFF2-40B4-BE49-F238E27FC236}">
                <a16:creationId xmlns:a16="http://schemas.microsoft.com/office/drawing/2014/main" id="{5B00AB37-59E5-AD3B-E5FF-317B7F663513}"/>
              </a:ext>
            </a:extLst>
          </p:cNvPr>
          <p:cNvSpPr txBox="1"/>
          <p:nvPr/>
        </p:nvSpPr>
        <p:spPr>
          <a:xfrm>
            <a:off x="5946295" y="5014776"/>
            <a:ext cx="8034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データ</a:t>
            </a:r>
          </a:p>
        </p:txBody>
      </p:sp>
      <p:sp>
        <p:nvSpPr>
          <p:cNvPr id="15" name="テキスト ボックス 14">
            <a:extLst>
              <a:ext uri="{FF2B5EF4-FFF2-40B4-BE49-F238E27FC236}">
                <a16:creationId xmlns:a16="http://schemas.microsoft.com/office/drawing/2014/main" id="{F980926C-D76D-545D-1B99-72EA32924DA8}"/>
              </a:ext>
            </a:extLst>
          </p:cNvPr>
          <p:cNvSpPr txBox="1"/>
          <p:nvPr/>
        </p:nvSpPr>
        <p:spPr>
          <a:xfrm>
            <a:off x="6876654" y="5007745"/>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結果</a:t>
            </a:r>
          </a:p>
        </p:txBody>
      </p:sp>
      <p:sp>
        <p:nvSpPr>
          <p:cNvPr id="16" name="テキスト ボックス 15">
            <a:extLst>
              <a:ext uri="{FF2B5EF4-FFF2-40B4-BE49-F238E27FC236}">
                <a16:creationId xmlns:a16="http://schemas.microsoft.com/office/drawing/2014/main" id="{A8D153D3-0C2F-1576-E59D-69D133FFF3B1}"/>
              </a:ext>
            </a:extLst>
          </p:cNvPr>
          <p:cNvSpPr txBox="1"/>
          <p:nvPr/>
        </p:nvSpPr>
        <p:spPr>
          <a:xfrm>
            <a:off x="5085110" y="5427704"/>
            <a:ext cx="1285929"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メインメモリ</a:t>
            </a:r>
          </a:p>
        </p:txBody>
      </p:sp>
      <p:sp>
        <p:nvSpPr>
          <p:cNvPr id="17" name="角丸四角形 16">
            <a:extLst>
              <a:ext uri="{FF2B5EF4-FFF2-40B4-BE49-F238E27FC236}">
                <a16:creationId xmlns:a16="http://schemas.microsoft.com/office/drawing/2014/main" id="{9173299A-A006-0CE3-A067-A5EA7BB03560}"/>
              </a:ext>
            </a:extLst>
          </p:cNvPr>
          <p:cNvSpPr/>
          <p:nvPr/>
        </p:nvSpPr>
        <p:spPr>
          <a:xfrm>
            <a:off x="3450546" y="1719814"/>
            <a:ext cx="1542861" cy="2096768"/>
          </a:xfrm>
          <a:prstGeom prst="roundRect">
            <a:avLst/>
          </a:prstGeom>
          <a:solidFill>
            <a:schemeClr val="accent1">
              <a:alpha val="4613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34" charset="-128"/>
              <a:cs typeface="+mn-cs"/>
            </a:endParaRPr>
          </a:p>
        </p:txBody>
      </p:sp>
      <p:sp>
        <p:nvSpPr>
          <p:cNvPr id="18" name="角丸四角形 17">
            <a:extLst>
              <a:ext uri="{FF2B5EF4-FFF2-40B4-BE49-F238E27FC236}">
                <a16:creationId xmlns:a16="http://schemas.microsoft.com/office/drawing/2014/main" id="{6090643C-6CEC-1564-D263-8DE9D9E9FD8D}"/>
              </a:ext>
            </a:extLst>
          </p:cNvPr>
          <p:cNvSpPr/>
          <p:nvPr/>
        </p:nvSpPr>
        <p:spPr>
          <a:xfrm>
            <a:off x="6197556" y="1654241"/>
            <a:ext cx="1542861" cy="2096768"/>
          </a:xfrm>
          <a:prstGeom prst="roundRect">
            <a:avLst/>
          </a:prstGeom>
          <a:solidFill>
            <a:schemeClr val="accent1">
              <a:alpha val="4613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34" charset="-128"/>
              <a:cs typeface="+mn-cs"/>
            </a:endParaRPr>
          </a:p>
        </p:txBody>
      </p:sp>
      <p:cxnSp>
        <p:nvCxnSpPr>
          <p:cNvPr id="19" name="直線矢印コネクタ 18">
            <a:extLst>
              <a:ext uri="{FF2B5EF4-FFF2-40B4-BE49-F238E27FC236}">
                <a16:creationId xmlns:a16="http://schemas.microsoft.com/office/drawing/2014/main" id="{9A0198BB-E03A-3453-3924-3BAE01BA026E}"/>
              </a:ext>
            </a:extLst>
          </p:cNvPr>
          <p:cNvCxnSpPr>
            <a:cxnSpLocks/>
          </p:cNvCxnSpPr>
          <p:nvPr/>
        </p:nvCxnSpPr>
        <p:spPr>
          <a:xfrm flipH="1" flipV="1">
            <a:off x="4142624" y="3666318"/>
            <a:ext cx="1" cy="13484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7032466B-45D4-B7C5-AEA5-2AAEBE94D31D}"/>
              </a:ext>
            </a:extLst>
          </p:cNvPr>
          <p:cNvSpPr txBox="1"/>
          <p:nvPr/>
        </p:nvSpPr>
        <p:spPr>
          <a:xfrm>
            <a:off x="3951737" y="2196020"/>
            <a:ext cx="4154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②</a:t>
            </a:r>
          </a:p>
        </p:txBody>
      </p:sp>
      <p:sp>
        <p:nvSpPr>
          <p:cNvPr id="21" name="テキスト ボックス 20">
            <a:extLst>
              <a:ext uri="{FF2B5EF4-FFF2-40B4-BE49-F238E27FC236}">
                <a16:creationId xmlns:a16="http://schemas.microsoft.com/office/drawing/2014/main" id="{7F2E7E12-B3DC-044A-85A3-C9896E7DDB60}"/>
              </a:ext>
            </a:extLst>
          </p:cNvPr>
          <p:cNvSpPr txBox="1"/>
          <p:nvPr/>
        </p:nvSpPr>
        <p:spPr>
          <a:xfrm>
            <a:off x="3948265" y="3170261"/>
            <a:ext cx="4154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①</a:t>
            </a:r>
          </a:p>
        </p:txBody>
      </p:sp>
      <p:cxnSp>
        <p:nvCxnSpPr>
          <p:cNvPr id="22" name="直線矢印コネクタ 21">
            <a:extLst>
              <a:ext uri="{FF2B5EF4-FFF2-40B4-BE49-F238E27FC236}">
                <a16:creationId xmlns:a16="http://schemas.microsoft.com/office/drawing/2014/main" id="{93045006-5A99-C86B-4D1D-BC5C3E0BB952}"/>
              </a:ext>
            </a:extLst>
          </p:cNvPr>
          <p:cNvCxnSpPr>
            <a:cxnSpLocks/>
          </p:cNvCxnSpPr>
          <p:nvPr/>
        </p:nvCxnSpPr>
        <p:spPr>
          <a:xfrm flipH="1" flipV="1">
            <a:off x="4152077" y="2610361"/>
            <a:ext cx="7409" cy="4730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E2CE9F72-B171-19C6-EEB0-BC46406050C9}"/>
              </a:ext>
            </a:extLst>
          </p:cNvPr>
          <p:cNvCxnSpPr>
            <a:cxnSpLocks/>
          </p:cNvCxnSpPr>
          <p:nvPr/>
        </p:nvCxnSpPr>
        <p:spPr>
          <a:xfrm>
            <a:off x="4604943" y="2380686"/>
            <a:ext cx="19970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2F5EDED6-7A6D-6BC8-718B-D0B9A6B6F0DC}"/>
              </a:ext>
            </a:extLst>
          </p:cNvPr>
          <p:cNvSpPr txBox="1"/>
          <p:nvPr/>
        </p:nvSpPr>
        <p:spPr>
          <a:xfrm>
            <a:off x="6839697" y="2196020"/>
            <a:ext cx="4154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③</a:t>
            </a:r>
          </a:p>
        </p:txBody>
      </p:sp>
      <p:sp>
        <p:nvSpPr>
          <p:cNvPr id="25" name="テキスト ボックス 24">
            <a:extLst>
              <a:ext uri="{FF2B5EF4-FFF2-40B4-BE49-F238E27FC236}">
                <a16:creationId xmlns:a16="http://schemas.microsoft.com/office/drawing/2014/main" id="{1442DAE0-5549-A144-DAF3-CFBDFB6F0DED}"/>
              </a:ext>
            </a:extLst>
          </p:cNvPr>
          <p:cNvSpPr txBox="1"/>
          <p:nvPr/>
        </p:nvSpPr>
        <p:spPr>
          <a:xfrm>
            <a:off x="6839697" y="3161216"/>
            <a:ext cx="4154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④</a:t>
            </a:r>
          </a:p>
        </p:txBody>
      </p:sp>
      <p:cxnSp>
        <p:nvCxnSpPr>
          <p:cNvPr id="26" name="直線矢印コネクタ 25">
            <a:extLst>
              <a:ext uri="{FF2B5EF4-FFF2-40B4-BE49-F238E27FC236}">
                <a16:creationId xmlns:a16="http://schemas.microsoft.com/office/drawing/2014/main" id="{EBD54C5D-F00F-6830-EB26-3DDF12D5F8F2}"/>
              </a:ext>
            </a:extLst>
          </p:cNvPr>
          <p:cNvCxnSpPr>
            <a:cxnSpLocks/>
          </p:cNvCxnSpPr>
          <p:nvPr/>
        </p:nvCxnSpPr>
        <p:spPr>
          <a:xfrm>
            <a:off x="7047446" y="2579633"/>
            <a:ext cx="9759" cy="600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B30F0DC5-D0FC-6B0C-9B7B-DA40174D4980}"/>
              </a:ext>
            </a:extLst>
          </p:cNvPr>
          <p:cNvCxnSpPr>
            <a:cxnSpLocks/>
          </p:cNvCxnSpPr>
          <p:nvPr/>
        </p:nvCxnSpPr>
        <p:spPr>
          <a:xfrm>
            <a:off x="7099839" y="3593011"/>
            <a:ext cx="0" cy="13009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64C339D9-B5AF-33D5-E24E-F8AEC88BBD2D}"/>
              </a:ext>
            </a:extLst>
          </p:cNvPr>
          <p:cNvCxnSpPr>
            <a:cxnSpLocks/>
          </p:cNvCxnSpPr>
          <p:nvPr/>
        </p:nvCxnSpPr>
        <p:spPr>
          <a:xfrm flipV="1">
            <a:off x="6414988" y="3504853"/>
            <a:ext cx="0" cy="14260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C7EC804C-A30D-9BC7-B4BD-4FF05FBF5251}"/>
              </a:ext>
            </a:extLst>
          </p:cNvPr>
          <p:cNvSpPr txBox="1"/>
          <p:nvPr/>
        </p:nvSpPr>
        <p:spPr>
          <a:xfrm>
            <a:off x="6098068" y="3170261"/>
            <a:ext cx="8034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データ</a:t>
            </a:r>
          </a:p>
        </p:txBody>
      </p:sp>
      <p:cxnSp>
        <p:nvCxnSpPr>
          <p:cNvPr id="30" name="直線矢印コネクタ 29">
            <a:extLst>
              <a:ext uri="{FF2B5EF4-FFF2-40B4-BE49-F238E27FC236}">
                <a16:creationId xmlns:a16="http://schemas.microsoft.com/office/drawing/2014/main" id="{61EE7C52-A0A3-74FA-E7AC-07473EA11BCD}"/>
              </a:ext>
            </a:extLst>
          </p:cNvPr>
          <p:cNvCxnSpPr>
            <a:cxnSpLocks/>
          </p:cNvCxnSpPr>
          <p:nvPr/>
        </p:nvCxnSpPr>
        <p:spPr>
          <a:xfrm flipH="1" flipV="1">
            <a:off x="6728438" y="2579633"/>
            <a:ext cx="7409" cy="4730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670425A0-5FA0-6BEF-1803-400A112A0977}"/>
              </a:ext>
            </a:extLst>
          </p:cNvPr>
          <p:cNvSpPr txBox="1"/>
          <p:nvPr/>
        </p:nvSpPr>
        <p:spPr>
          <a:xfrm>
            <a:off x="672994" y="378129"/>
            <a:ext cx="4950394" cy="369332"/>
          </a:xfrm>
          <a:prstGeom prst="rect">
            <a:avLst/>
          </a:prstGeom>
          <a:noFill/>
        </p:spPr>
        <p:txBody>
          <a:bodyPr wrap="none" rtlCol="0">
            <a:spAutoFit/>
          </a:bodyPr>
          <a:lstStyle/>
          <a:p>
            <a:r>
              <a:rPr lang="ja-JP" altLang="en-US"/>
              <a:t>演習：次の図で</a:t>
            </a:r>
            <a:r>
              <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①</a:t>
            </a:r>
            <a:r>
              <a:rPr kumimoji="1" lang="en-US" altLang="ja-JP"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 ④に当てはまるものはどれか</a:t>
            </a:r>
            <a:endParaRPr kumimoji="1" lang="ja-JP" altLang="en-US"/>
          </a:p>
        </p:txBody>
      </p:sp>
      <p:sp>
        <p:nvSpPr>
          <p:cNvPr id="31" name="テキスト ボックス 30">
            <a:extLst>
              <a:ext uri="{FF2B5EF4-FFF2-40B4-BE49-F238E27FC236}">
                <a16:creationId xmlns:a16="http://schemas.microsoft.com/office/drawing/2014/main" id="{7B8ACEAE-5758-F5E5-EB22-578E23833048}"/>
              </a:ext>
            </a:extLst>
          </p:cNvPr>
          <p:cNvSpPr txBox="1"/>
          <p:nvPr/>
        </p:nvSpPr>
        <p:spPr>
          <a:xfrm>
            <a:off x="707658" y="1002732"/>
            <a:ext cx="1614545" cy="1200329"/>
          </a:xfrm>
          <a:prstGeom prst="rect">
            <a:avLst/>
          </a:prstGeom>
          <a:noFill/>
          <a:ln>
            <a:solidFill>
              <a:schemeClr val="accent1">
                <a:lumMod val="40000"/>
                <a:lumOff val="60000"/>
              </a:schemeClr>
            </a:solidFill>
          </a:ln>
        </p:spPr>
        <p:txBody>
          <a:bodyPr wrap="none" rtlCol="0">
            <a:spAutoFit/>
          </a:bodyPr>
          <a:lstStyle/>
          <a:p>
            <a:r>
              <a:rPr lang="ja-JP" altLang="en-US"/>
              <a:t>エグゼキュート</a:t>
            </a:r>
            <a:endParaRPr lang="en-US" altLang="ja-JP" dirty="0"/>
          </a:p>
          <a:p>
            <a:r>
              <a:rPr lang="ja-JP" altLang="en-US"/>
              <a:t>フェッチ</a:t>
            </a:r>
            <a:endParaRPr lang="en-US" altLang="ja-JP" dirty="0"/>
          </a:p>
          <a:p>
            <a:r>
              <a:rPr kumimoji="1" lang="ja-JP" altLang="en-US"/>
              <a:t>デコード</a:t>
            </a:r>
            <a:endParaRPr kumimoji="1" lang="en-US" altLang="ja-JP" dirty="0"/>
          </a:p>
          <a:p>
            <a:r>
              <a:rPr lang="ja-JP" altLang="en-US"/>
              <a:t>ライドバック</a:t>
            </a:r>
            <a:endParaRPr kumimoji="1" lang="en-US" altLang="ja-JP"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48015CB3-DD10-500A-306E-565B0119C3EF}"/>
              </a:ext>
            </a:extLst>
          </p:cNvPr>
          <p:cNvSpPr>
            <a:spLocks noGrp="1"/>
          </p:cNvSpPr>
          <p:nvPr>
            <p:ph type="title"/>
          </p:nvPr>
        </p:nvSpPr>
        <p:spPr>
          <a:xfrm>
            <a:off x="838200" y="153995"/>
            <a:ext cx="10515600" cy="1325563"/>
          </a:xfrm>
        </p:spPr>
        <p:txBody>
          <a:bodyPr>
            <a:normAutofit/>
          </a:bodyPr>
          <a:lstStyle/>
          <a:p>
            <a:r>
              <a:rPr kumimoji="1" lang="en-US" altLang="ja-JP" sz="3600" dirty="0">
                <a:latin typeface="Times New Roman" panose="02020603050405020304" pitchFamily="18" charset="0"/>
                <a:cs typeface="Times New Roman" panose="02020603050405020304" pitchFamily="18" charset="0"/>
              </a:rPr>
              <a:t>CPU</a:t>
            </a:r>
            <a:r>
              <a:rPr kumimoji="1" lang="ja-JP" altLang="en-US" sz="3600">
                <a:latin typeface="Times New Roman" panose="02020603050405020304" pitchFamily="18" charset="0"/>
                <a:cs typeface="Times New Roman" panose="02020603050405020304" pitchFamily="18" charset="0"/>
              </a:rPr>
              <a:t>と</a:t>
            </a:r>
            <a:r>
              <a:rPr kumimoji="1" lang="en-US" altLang="ja-JP" sz="3600" dirty="0">
                <a:latin typeface="Times New Roman" panose="02020603050405020304" pitchFamily="18" charset="0"/>
                <a:cs typeface="Times New Roman" panose="02020603050405020304" pitchFamily="18" charset="0"/>
              </a:rPr>
              <a:t>GPU</a:t>
            </a:r>
            <a:endParaRPr kumimoji="1" lang="ja-JP" altLang="en-US" sz="3600">
              <a:latin typeface="Times New Roman" panose="02020603050405020304" pitchFamily="18" charset="0"/>
              <a:cs typeface="Times New Roman" panose="02020603050405020304" pitchFamily="18" charset="0"/>
            </a:endParaRPr>
          </a:p>
        </p:txBody>
      </p:sp>
      <p:grpSp>
        <p:nvGrpSpPr>
          <p:cNvPr id="5" name="Group 40">
            <a:extLst>
              <a:ext uri="{FF2B5EF4-FFF2-40B4-BE49-F238E27FC236}">
                <a16:creationId xmlns:a16="http://schemas.microsoft.com/office/drawing/2014/main" id="{7589E580-D385-91D4-7B7E-D8DE9B9FE4A1}"/>
              </a:ext>
            </a:extLst>
          </p:cNvPr>
          <p:cNvGrpSpPr/>
          <p:nvPr/>
        </p:nvGrpSpPr>
        <p:grpSpPr>
          <a:xfrm>
            <a:off x="228602" y="1069207"/>
            <a:ext cx="11779474" cy="221968"/>
            <a:chOff x="798660" y="366737"/>
            <a:chExt cx="9037779" cy="216000"/>
          </a:xfrm>
        </p:grpSpPr>
        <p:pic>
          <p:nvPicPr>
            <p:cNvPr id="6" name="Picture 41">
              <a:extLst>
                <a:ext uri="{FF2B5EF4-FFF2-40B4-BE49-F238E27FC236}">
                  <a16:creationId xmlns:a16="http://schemas.microsoft.com/office/drawing/2014/main" id="{9C11ECD0-F2C8-9286-78D2-74E501F7B164}"/>
                </a:ext>
              </a:extLst>
            </p:cNvPr>
            <p:cNvPicPr>
              <a:picLocks/>
            </p:cNvPicPr>
            <p:nvPr/>
          </p:nvPicPr>
          <p:blipFill>
            <a:blip r:embed="rId3"/>
            <a:stretch>
              <a:fillRect/>
            </a:stretch>
          </p:blipFill>
          <p:spPr>
            <a:xfrm>
              <a:off x="798660" y="449359"/>
              <a:ext cx="8884508" cy="70422"/>
            </a:xfrm>
            <a:prstGeom prst="rect">
              <a:avLst/>
            </a:prstGeom>
          </p:spPr>
        </p:pic>
        <p:pic>
          <p:nvPicPr>
            <p:cNvPr id="7" name="Picture 42">
              <a:extLst>
                <a:ext uri="{FF2B5EF4-FFF2-40B4-BE49-F238E27FC236}">
                  <a16:creationId xmlns:a16="http://schemas.microsoft.com/office/drawing/2014/main" id="{F04C9063-C9E2-F128-9DFD-C3EB69E17948}"/>
                </a:ext>
              </a:extLst>
            </p:cNvPr>
            <p:cNvPicPr>
              <a:picLocks noChangeAspect="1"/>
            </p:cNvPicPr>
            <p:nvPr/>
          </p:nvPicPr>
          <p:blipFill>
            <a:blip r:embed="rId4"/>
            <a:stretch>
              <a:fillRect/>
            </a:stretch>
          </p:blipFill>
          <p:spPr>
            <a:xfrm>
              <a:off x="9620439" y="366737"/>
              <a:ext cx="216000" cy="216000"/>
            </a:xfrm>
            <a:prstGeom prst="rect">
              <a:avLst/>
            </a:prstGeom>
          </p:spPr>
        </p:pic>
      </p:grpSp>
      <p:sp>
        <p:nvSpPr>
          <p:cNvPr id="8" name="コンテンツ プレースホルダ 2">
            <a:extLst>
              <a:ext uri="{FF2B5EF4-FFF2-40B4-BE49-F238E27FC236}">
                <a16:creationId xmlns:a16="http://schemas.microsoft.com/office/drawing/2014/main" id="{B29C0CEC-156B-9EE5-4D1B-DA03CC0839FF}"/>
              </a:ext>
            </a:extLst>
          </p:cNvPr>
          <p:cNvSpPr>
            <a:spLocks noGrp="1"/>
          </p:cNvSpPr>
          <p:nvPr>
            <p:ph idx="1"/>
          </p:nvPr>
        </p:nvSpPr>
        <p:spPr>
          <a:xfrm>
            <a:off x="465450" y="1364963"/>
            <a:ext cx="5829300" cy="3942957"/>
          </a:xfrm>
        </p:spPr>
        <p:txBody>
          <a:bodyPr>
            <a:normAutofit/>
          </a:bodyPr>
          <a:lstStyle/>
          <a:p>
            <a:pPr>
              <a:lnSpc>
                <a:spcPct val="90000"/>
              </a:lnSpc>
              <a:buFont typeface="Wingdings" pitchFamily="2" charset="2"/>
              <a:buChar char="Ø"/>
            </a:pPr>
            <a:r>
              <a:rPr lang="en-US" altLang="ja-JP" sz="3000" dirty="0"/>
              <a:t> CPU</a:t>
            </a:r>
            <a:r>
              <a:rPr lang="en-US" altLang="ja-JP" sz="2200" dirty="0"/>
              <a:t> (Central Processing Unit)</a:t>
            </a:r>
          </a:p>
          <a:p>
            <a:pPr lvl="1">
              <a:buFont typeface="Arial" panose="020B0604020202020204" pitchFamily="34" charset="0"/>
              <a:buChar char="•"/>
            </a:pPr>
            <a:r>
              <a:rPr lang="ja-JP" altLang="en-US" sz="2200"/>
              <a:t>パソコンの処理で中心的な役割を担っている演算処理を行なう半導体チップ</a:t>
            </a:r>
            <a:endParaRPr lang="en-US" altLang="ja-JP" sz="2200" dirty="0"/>
          </a:p>
          <a:p>
            <a:pPr marL="457200" lvl="1" indent="0">
              <a:lnSpc>
                <a:spcPct val="90000"/>
              </a:lnSpc>
              <a:buNone/>
            </a:pPr>
            <a:r>
              <a:rPr lang="en-US" altLang="ja-JP" sz="2200" dirty="0"/>
              <a:t>    </a:t>
            </a:r>
            <a:endParaRPr lang="en-US" altLang="ja-JP" sz="2600" dirty="0"/>
          </a:p>
          <a:p>
            <a:pPr>
              <a:lnSpc>
                <a:spcPct val="90000"/>
              </a:lnSpc>
              <a:buFont typeface="Wingdings" pitchFamily="2" charset="2"/>
              <a:buChar char="Ø"/>
            </a:pPr>
            <a:r>
              <a:rPr lang="en-US" altLang="ja-JP" sz="3000" dirty="0"/>
              <a:t> GPU </a:t>
            </a:r>
            <a:r>
              <a:rPr lang="en-US" altLang="ja-JP" sz="1900" dirty="0"/>
              <a:t>(</a:t>
            </a:r>
            <a:r>
              <a:rPr lang="en-US" altLang="ja-JP" sz="2000" dirty="0"/>
              <a:t>Graphics Processing Unit</a:t>
            </a:r>
            <a:r>
              <a:rPr lang="en-US" altLang="ja-JP" sz="1900" dirty="0"/>
              <a:t>)</a:t>
            </a:r>
            <a:endParaRPr lang="en-US" altLang="ja-JP" sz="1500" dirty="0"/>
          </a:p>
          <a:p>
            <a:pPr lvl="1"/>
            <a:r>
              <a:rPr lang="ja-JP" altLang="en-US" sz="2200"/>
              <a:t>もともとピクセル毎の処理のために搭載した膨大な数のグラフィカルプロセッサをグラフィックス以外の目的に転用</a:t>
            </a:r>
          </a:p>
        </p:txBody>
      </p:sp>
      <p:sp>
        <p:nvSpPr>
          <p:cNvPr id="9" name="コンテンツ プレースホルダ 2">
            <a:extLst>
              <a:ext uri="{FF2B5EF4-FFF2-40B4-BE49-F238E27FC236}">
                <a16:creationId xmlns:a16="http://schemas.microsoft.com/office/drawing/2014/main" id="{2523A2A7-E2B7-5C1B-6E1F-F7CB617A9EAA}"/>
              </a:ext>
            </a:extLst>
          </p:cNvPr>
          <p:cNvSpPr txBox="1">
            <a:spLocks/>
          </p:cNvSpPr>
          <p:nvPr/>
        </p:nvSpPr>
        <p:spPr>
          <a:xfrm>
            <a:off x="8383305" y="4288749"/>
            <a:ext cx="3380645" cy="3989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9pPr>
          </a:lstStyle>
          <a:p>
            <a:pPr marL="0" indent="0">
              <a:buNone/>
            </a:pPr>
            <a:r>
              <a:rPr lang="ja-JP" altLang="en-US" sz="2400"/>
              <a:t>普通の人沢山</a:t>
            </a:r>
            <a:r>
              <a:rPr lang="en-US" altLang="ja-JP" sz="2400" dirty="0"/>
              <a:t>!</a:t>
            </a:r>
            <a:r>
              <a:rPr lang="ja-JP" altLang="en-US" sz="2400"/>
              <a:t>（</a:t>
            </a:r>
            <a:r>
              <a:rPr lang="en-US" altLang="ja-JP" sz="2400" dirty="0"/>
              <a:t>GPU</a:t>
            </a:r>
            <a:r>
              <a:rPr lang="ja-JP" altLang="en-US" sz="2400"/>
              <a:t>）</a:t>
            </a:r>
          </a:p>
        </p:txBody>
      </p:sp>
      <p:sp>
        <p:nvSpPr>
          <p:cNvPr id="17" name="テキスト ボックス 16">
            <a:extLst>
              <a:ext uri="{FF2B5EF4-FFF2-40B4-BE49-F238E27FC236}">
                <a16:creationId xmlns:a16="http://schemas.microsoft.com/office/drawing/2014/main" id="{66ADA7FC-201A-39B3-1363-04A38317702D}"/>
              </a:ext>
            </a:extLst>
          </p:cNvPr>
          <p:cNvSpPr txBox="1"/>
          <p:nvPr/>
        </p:nvSpPr>
        <p:spPr>
          <a:xfrm>
            <a:off x="8459373" y="1395064"/>
            <a:ext cx="2667718" cy="461665"/>
          </a:xfrm>
          <a:prstGeom prst="rect">
            <a:avLst/>
          </a:prstGeom>
          <a:noFill/>
        </p:spPr>
        <p:txBody>
          <a:bodyPr wrap="none" rtlCol="0">
            <a:spAutoFit/>
          </a:bodyPr>
          <a:lstStyle/>
          <a:p>
            <a:pPr algn="l"/>
            <a:r>
              <a:rPr lang="ja-JP" altLang="en-US" sz="2400"/>
              <a:t>賢い人少し（</a:t>
            </a:r>
            <a:r>
              <a:rPr lang="en-US" altLang="ja-JP" sz="2400" dirty="0"/>
              <a:t>CPU</a:t>
            </a:r>
            <a:r>
              <a:rPr lang="ja-JP" altLang="en-US" sz="2400"/>
              <a:t>）　</a:t>
            </a:r>
            <a:endParaRPr kumimoji="0" lang="ja-JP" altLang="en-US" sz="2400" dirty="0">
              <a:solidFill>
                <a:schemeClr val="bg1"/>
              </a:solidFill>
              <a:latin typeface="Times New Roman" panose="02020603050405020304" pitchFamily="18" charset="0"/>
              <a:ea typeface="ＭＳ Ｐゴシック" panose="020B0600070205080204" pitchFamily="50" charset="-128"/>
              <a:cs typeface="Times New Roman" panose="02020603050405020304" pitchFamily="18" charset="0"/>
            </a:endParaRPr>
          </a:p>
        </p:txBody>
      </p:sp>
      <p:cxnSp>
        <p:nvCxnSpPr>
          <p:cNvPr id="20" name="直線矢印コネクタ 19">
            <a:extLst>
              <a:ext uri="{FF2B5EF4-FFF2-40B4-BE49-F238E27FC236}">
                <a16:creationId xmlns:a16="http://schemas.microsoft.com/office/drawing/2014/main" id="{378723FC-4F1F-F836-AD12-181FBF7A6D85}"/>
              </a:ext>
            </a:extLst>
          </p:cNvPr>
          <p:cNvCxnSpPr>
            <a:cxnSpLocks/>
          </p:cNvCxnSpPr>
          <p:nvPr/>
        </p:nvCxnSpPr>
        <p:spPr>
          <a:xfrm>
            <a:off x="6256360" y="2220685"/>
            <a:ext cx="1107826"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F02360FF-F9C3-7705-2CBB-EEB90B552B98}"/>
              </a:ext>
            </a:extLst>
          </p:cNvPr>
          <p:cNvCxnSpPr/>
          <p:nvPr/>
        </p:nvCxnSpPr>
        <p:spPr>
          <a:xfrm flipV="1">
            <a:off x="3918947" y="5241475"/>
            <a:ext cx="0" cy="13473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DED362F1-DDD9-AD3C-0883-73B75AF5854F}"/>
              </a:ext>
            </a:extLst>
          </p:cNvPr>
          <p:cNvCxnSpPr>
            <a:cxnSpLocks/>
          </p:cNvCxnSpPr>
          <p:nvPr/>
        </p:nvCxnSpPr>
        <p:spPr>
          <a:xfrm>
            <a:off x="3918947" y="6588796"/>
            <a:ext cx="24859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曲線コネクタ 29">
            <a:extLst>
              <a:ext uri="{FF2B5EF4-FFF2-40B4-BE49-F238E27FC236}">
                <a16:creationId xmlns:a16="http://schemas.microsoft.com/office/drawing/2014/main" id="{38116873-4604-7F95-3C7C-1E7E0D033AF4}"/>
              </a:ext>
            </a:extLst>
          </p:cNvPr>
          <p:cNvCxnSpPr>
            <a:cxnSpLocks/>
          </p:cNvCxnSpPr>
          <p:nvPr/>
        </p:nvCxnSpPr>
        <p:spPr>
          <a:xfrm flipV="1">
            <a:off x="3953083" y="5679606"/>
            <a:ext cx="2451819" cy="909190"/>
          </a:xfrm>
          <a:prstGeom prst="curved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フリーフォーム 39">
            <a:extLst>
              <a:ext uri="{FF2B5EF4-FFF2-40B4-BE49-F238E27FC236}">
                <a16:creationId xmlns:a16="http://schemas.microsoft.com/office/drawing/2014/main" id="{FFD89FCB-6F9B-21BA-4386-85452098A240}"/>
              </a:ext>
            </a:extLst>
          </p:cNvPr>
          <p:cNvSpPr/>
          <p:nvPr/>
        </p:nvSpPr>
        <p:spPr>
          <a:xfrm>
            <a:off x="3918945" y="5076397"/>
            <a:ext cx="2437123" cy="1529701"/>
          </a:xfrm>
          <a:custGeom>
            <a:avLst/>
            <a:gdLst>
              <a:gd name="connsiteX0" fmla="*/ 0 w 1932434"/>
              <a:gd name="connsiteY0" fmla="*/ 1527375 h 1529701"/>
              <a:gd name="connsiteX1" fmla="*/ 1126671 w 1932434"/>
              <a:gd name="connsiteY1" fmla="*/ 1315103 h 1529701"/>
              <a:gd name="connsiteX2" fmla="*/ 1845128 w 1932434"/>
              <a:gd name="connsiteY2" fmla="*/ 172103 h 1529701"/>
              <a:gd name="connsiteX3" fmla="*/ 1894114 w 1932434"/>
              <a:gd name="connsiteY3" fmla="*/ 25146 h 1529701"/>
            </a:gdLst>
            <a:ahLst/>
            <a:cxnLst>
              <a:cxn ang="0">
                <a:pos x="connsiteX0" y="connsiteY0"/>
              </a:cxn>
              <a:cxn ang="0">
                <a:pos x="connsiteX1" y="connsiteY1"/>
              </a:cxn>
              <a:cxn ang="0">
                <a:pos x="connsiteX2" y="connsiteY2"/>
              </a:cxn>
              <a:cxn ang="0">
                <a:pos x="connsiteX3" y="connsiteY3"/>
              </a:cxn>
            </a:cxnLst>
            <a:rect l="l" t="t" r="r" b="b"/>
            <a:pathLst>
              <a:path w="1932434" h="1529701">
                <a:moveTo>
                  <a:pt x="0" y="1527375"/>
                </a:moveTo>
                <a:cubicBezTo>
                  <a:pt x="409575" y="1534178"/>
                  <a:pt x="819150" y="1540982"/>
                  <a:pt x="1126671" y="1315103"/>
                </a:cubicBezTo>
                <a:cubicBezTo>
                  <a:pt x="1434192" y="1089224"/>
                  <a:pt x="1717221" y="387096"/>
                  <a:pt x="1845128" y="172103"/>
                </a:cubicBezTo>
                <a:cubicBezTo>
                  <a:pt x="1973035" y="-42890"/>
                  <a:pt x="1933574" y="-8872"/>
                  <a:pt x="1894114" y="25146"/>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0EC5C38D-C9E8-2C21-9E33-67B3A3171473}"/>
              </a:ext>
            </a:extLst>
          </p:cNvPr>
          <p:cNvSpPr txBox="1"/>
          <p:nvPr/>
        </p:nvSpPr>
        <p:spPr>
          <a:xfrm>
            <a:off x="2794042" y="5354528"/>
            <a:ext cx="1172116" cy="307777"/>
          </a:xfrm>
          <a:prstGeom prst="rect">
            <a:avLst/>
          </a:prstGeom>
          <a:noFill/>
        </p:spPr>
        <p:txBody>
          <a:bodyPr wrap="none" rtlCol="0">
            <a:spAutoFit/>
          </a:bodyPr>
          <a:lstStyle/>
          <a:p>
            <a:pPr algn="l"/>
            <a:r>
              <a:rPr kumimoji="0" lang="ja-JP" altLang="en-US" sz="1400">
                <a:latin typeface="Times New Roman" panose="02020603050405020304" pitchFamily="18" charset="0"/>
                <a:ea typeface="ＭＳ Ｐゴシック" panose="020B0600070205080204" pitchFamily="50" charset="-128"/>
                <a:cs typeface="Times New Roman" panose="02020603050405020304" pitchFamily="18" charset="0"/>
              </a:rPr>
              <a:t>計算規模・量</a:t>
            </a:r>
            <a:endParaRPr kumimoji="0" lang="ja-JP" altLang="en-US" sz="1400" dirty="0">
              <a:latin typeface="Times New Roman" panose="02020603050405020304" pitchFamily="18" charset="0"/>
              <a:ea typeface="ＭＳ Ｐゴシック" panose="020B0600070205080204" pitchFamily="50" charset="-128"/>
              <a:cs typeface="Times New Roman" panose="02020603050405020304" pitchFamily="18" charset="0"/>
            </a:endParaRPr>
          </a:p>
        </p:txBody>
      </p:sp>
      <p:sp>
        <p:nvSpPr>
          <p:cNvPr id="42" name="テキスト ボックス 41">
            <a:extLst>
              <a:ext uri="{FF2B5EF4-FFF2-40B4-BE49-F238E27FC236}">
                <a16:creationId xmlns:a16="http://schemas.microsoft.com/office/drawing/2014/main" id="{0BE76AA3-0783-629E-38B6-EBD0B35573AC}"/>
              </a:ext>
            </a:extLst>
          </p:cNvPr>
          <p:cNvSpPr txBox="1"/>
          <p:nvPr/>
        </p:nvSpPr>
        <p:spPr>
          <a:xfrm>
            <a:off x="6412824" y="6420934"/>
            <a:ext cx="543739" cy="307777"/>
          </a:xfrm>
          <a:prstGeom prst="rect">
            <a:avLst/>
          </a:prstGeom>
          <a:noFill/>
        </p:spPr>
        <p:txBody>
          <a:bodyPr wrap="none" rtlCol="0">
            <a:spAutoFit/>
          </a:bodyPr>
          <a:lstStyle/>
          <a:p>
            <a:pPr algn="l"/>
            <a:r>
              <a:rPr kumimoji="0" lang="ja-JP" altLang="en-US" sz="1400">
                <a:latin typeface="Times New Roman" panose="02020603050405020304" pitchFamily="18" charset="0"/>
                <a:ea typeface="ＭＳ Ｐゴシック" panose="020B0600070205080204" pitchFamily="50" charset="-128"/>
                <a:cs typeface="Times New Roman" panose="02020603050405020304" pitchFamily="18" charset="0"/>
              </a:rPr>
              <a:t>時代</a:t>
            </a:r>
            <a:endParaRPr kumimoji="0" lang="ja-JP" altLang="en-US" sz="1400" dirty="0">
              <a:latin typeface="Times New Roman" panose="02020603050405020304" pitchFamily="18" charset="0"/>
              <a:ea typeface="ＭＳ Ｐゴシック" panose="020B0600070205080204" pitchFamily="50" charset="-128"/>
              <a:cs typeface="Times New Roman" panose="02020603050405020304" pitchFamily="18" charset="0"/>
            </a:endParaRPr>
          </a:p>
        </p:txBody>
      </p:sp>
      <p:sp>
        <p:nvSpPr>
          <p:cNvPr id="43" name="テキスト ボックス 42">
            <a:extLst>
              <a:ext uri="{FF2B5EF4-FFF2-40B4-BE49-F238E27FC236}">
                <a16:creationId xmlns:a16="http://schemas.microsoft.com/office/drawing/2014/main" id="{0D64E360-F114-E58E-4B44-1B91BA9BD5A7}"/>
              </a:ext>
            </a:extLst>
          </p:cNvPr>
          <p:cNvSpPr txBox="1"/>
          <p:nvPr/>
        </p:nvSpPr>
        <p:spPr>
          <a:xfrm>
            <a:off x="4452511" y="5896028"/>
            <a:ext cx="726481" cy="400110"/>
          </a:xfrm>
          <a:prstGeom prst="rect">
            <a:avLst/>
          </a:prstGeom>
          <a:noFill/>
        </p:spPr>
        <p:txBody>
          <a:bodyPr wrap="none" rtlCol="0">
            <a:spAutoFit/>
          </a:bodyPr>
          <a:lstStyle/>
          <a:p>
            <a:pPr algn="l"/>
            <a:r>
              <a:rPr kumimoji="0" lang="en-US" altLang="ja-JP" sz="2000" b="1" dirty="0">
                <a:solidFill>
                  <a:srgbClr val="FF0000"/>
                </a:solidFill>
                <a:latin typeface="Times New Roman" panose="02020603050405020304" pitchFamily="18" charset="0"/>
                <a:ea typeface="ＭＳ Ｐゴシック" panose="020B0600070205080204" pitchFamily="50" charset="-128"/>
                <a:cs typeface="Times New Roman" panose="02020603050405020304" pitchFamily="18" charset="0"/>
              </a:rPr>
              <a:t>GPU</a:t>
            </a:r>
            <a:endParaRPr kumimoji="0" lang="ja-JP" altLang="en-US" sz="2000" b="1" dirty="0">
              <a:solidFill>
                <a:srgbClr val="FF0000"/>
              </a:solidFill>
              <a:latin typeface="Times New Roman" panose="02020603050405020304" pitchFamily="18" charset="0"/>
              <a:ea typeface="ＭＳ Ｐゴシック" panose="020B0600070205080204" pitchFamily="50" charset="-128"/>
              <a:cs typeface="Times New Roman" panose="02020603050405020304" pitchFamily="18" charset="0"/>
            </a:endParaRPr>
          </a:p>
        </p:txBody>
      </p:sp>
      <p:sp>
        <p:nvSpPr>
          <p:cNvPr id="44" name="テキスト ボックス 43">
            <a:extLst>
              <a:ext uri="{FF2B5EF4-FFF2-40B4-BE49-F238E27FC236}">
                <a16:creationId xmlns:a16="http://schemas.microsoft.com/office/drawing/2014/main" id="{1C987125-C26B-A679-AE3B-6578FAB33DB4}"/>
              </a:ext>
            </a:extLst>
          </p:cNvPr>
          <p:cNvSpPr txBox="1"/>
          <p:nvPr/>
        </p:nvSpPr>
        <p:spPr>
          <a:xfrm>
            <a:off x="6317428" y="4807492"/>
            <a:ext cx="389850" cy="584775"/>
          </a:xfrm>
          <a:prstGeom prst="rect">
            <a:avLst/>
          </a:prstGeom>
          <a:noFill/>
        </p:spPr>
        <p:txBody>
          <a:bodyPr wrap="none" rtlCol="0">
            <a:spAutoFit/>
          </a:bodyPr>
          <a:lstStyle/>
          <a:p>
            <a:pPr algn="l"/>
            <a:r>
              <a:rPr kumimoji="0" lang="en-US" altLang="ja-JP" sz="3200" b="1" dirty="0">
                <a:solidFill>
                  <a:schemeClr val="tx2"/>
                </a:solidFill>
                <a:latin typeface="Times New Roman" panose="02020603050405020304" pitchFamily="18" charset="0"/>
                <a:ea typeface="ＭＳ Ｐゴシック" panose="020B0600070205080204" pitchFamily="50" charset="-128"/>
                <a:cs typeface="Times New Roman" panose="02020603050405020304" pitchFamily="18" charset="0"/>
              </a:rPr>
              <a:t>?</a:t>
            </a:r>
          </a:p>
        </p:txBody>
      </p:sp>
      <p:cxnSp>
        <p:nvCxnSpPr>
          <p:cNvPr id="45" name="曲線コネクタ 44">
            <a:extLst>
              <a:ext uri="{FF2B5EF4-FFF2-40B4-BE49-F238E27FC236}">
                <a16:creationId xmlns:a16="http://schemas.microsoft.com/office/drawing/2014/main" id="{5E96D609-1FBA-FABA-C04F-913817056B2A}"/>
              </a:ext>
            </a:extLst>
          </p:cNvPr>
          <p:cNvCxnSpPr>
            <a:cxnSpLocks/>
          </p:cNvCxnSpPr>
          <p:nvPr/>
        </p:nvCxnSpPr>
        <p:spPr>
          <a:xfrm flipV="1">
            <a:off x="3988357" y="6148726"/>
            <a:ext cx="2406870" cy="445058"/>
          </a:xfrm>
          <a:prstGeom prst="curved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D5893F08-C4E5-E623-AF28-7BF6068B5732}"/>
              </a:ext>
            </a:extLst>
          </p:cNvPr>
          <p:cNvSpPr txBox="1"/>
          <p:nvPr/>
        </p:nvSpPr>
        <p:spPr>
          <a:xfrm>
            <a:off x="5729605" y="6127257"/>
            <a:ext cx="713657" cy="400110"/>
          </a:xfrm>
          <a:prstGeom prst="rect">
            <a:avLst/>
          </a:prstGeom>
          <a:noFill/>
        </p:spPr>
        <p:txBody>
          <a:bodyPr wrap="none" rtlCol="0">
            <a:spAutoFit/>
          </a:bodyPr>
          <a:lstStyle/>
          <a:p>
            <a:pPr algn="l"/>
            <a:r>
              <a:rPr kumimoji="0" lang="en-US" altLang="ja-JP" sz="2000" b="1" dirty="0">
                <a:solidFill>
                  <a:srgbClr val="00B0F0"/>
                </a:solidFill>
                <a:latin typeface="Times New Roman" panose="02020603050405020304" pitchFamily="18" charset="0"/>
                <a:ea typeface="ＭＳ Ｐゴシック" panose="020B0600070205080204" pitchFamily="50" charset="-128"/>
                <a:cs typeface="Times New Roman" panose="02020603050405020304" pitchFamily="18" charset="0"/>
              </a:rPr>
              <a:t>CPU</a:t>
            </a:r>
            <a:endParaRPr kumimoji="0" lang="ja-JP" altLang="en-US" sz="2000" b="1" dirty="0">
              <a:solidFill>
                <a:srgbClr val="00B0F0"/>
              </a:solidFill>
              <a:latin typeface="Times New Roman" panose="02020603050405020304" pitchFamily="18" charset="0"/>
              <a:ea typeface="ＭＳ Ｐゴシック" panose="020B0600070205080204" pitchFamily="50" charset="-128"/>
              <a:cs typeface="Times New Roman" panose="02020603050405020304" pitchFamily="18" charset="0"/>
            </a:endParaRPr>
          </a:p>
        </p:txBody>
      </p:sp>
      <p:sp>
        <p:nvSpPr>
          <p:cNvPr id="51" name="テキスト ボックス 50">
            <a:extLst>
              <a:ext uri="{FF2B5EF4-FFF2-40B4-BE49-F238E27FC236}">
                <a16:creationId xmlns:a16="http://schemas.microsoft.com/office/drawing/2014/main" id="{757CA365-7CFA-89ED-60C1-E883BF5F5EAB}"/>
              </a:ext>
            </a:extLst>
          </p:cNvPr>
          <p:cNvSpPr txBox="1"/>
          <p:nvPr/>
        </p:nvSpPr>
        <p:spPr>
          <a:xfrm>
            <a:off x="1102778" y="5942301"/>
            <a:ext cx="2414444" cy="400110"/>
          </a:xfrm>
          <a:prstGeom prst="rect">
            <a:avLst/>
          </a:prstGeom>
          <a:noFill/>
        </p:spPr>
        <p:txBody>
          <a:bodyPr wrap="none" rtlCol="0">
            <a:spAutoFit/>
          </a:bodyPr>
          <a:lstStyle/>
          <a:p>
            <a:pPr algn="l"/>
            <a:r>
              <a:rPr kumimoji="0" lang="en-US" altLang="ja-JP" sz="2000" b="1" dirty="0">
                <a:solidFill>
                  <a:srgbClr val="FF0000"/>
                </a:solidFill>
                <a:latin typeface="Times New Roman" panose="02020603050405020304" pitchFamily="18" charset="0"/>
                <a:ea typeface="ＭＳ Ｐゴシック" panose="020B0600070205080204" pitchFamily="50" charset="-128"/>
                <a:cs typeface="Times New Roman" panose="02020603050405020304" pitchFamily="18" charset="0"/>
              </a:rPr>
              <a:t>GPU</a:t>
            </a:r>
            <a:r>
              <a:rPr kumimoji="0" lang="ja-JP" altLang="en-US" sz="2000" b="1">
                <a:solidFill>
                  <a:srgbClr val="FF0000"/>
                </a:solidFill>
                <a:latin typeface="Times New Roman" panose="02020603050405020304" pitchFamily="18" charset="0"/>
                <a:ea typeface="ＭＳ Ｐゴシック" panose="020B0600070205080204" pitchFamily="50" charset="-128"/>
                <a:cs typeface="Times New Roman" panose="02020603050405020304" pitchFamily="18" charset="0"/>
              </a:rPr>
              <a:t>にも限界がある</a:t>
            </a:r>
            <a:endParaRPr kumimoji="0" lang="ja-JP" altLang="en-US" sz="2000" b="1" dirty="0">
              <a:solidFill>
                <a:srgbClr val="FF0000"/>
              </a:solidFill>
              <a:latin typeface="Times New Roman" panose="02020603050405020304" pitchFamily="18" charset="0"/>
              <a:ea typeface="ＭＳ Ｐゴシック" panose="020B0600070205080204" pitchFamily="50" charset="-128"/>
              <a:cs typeface="Times New Roman" panose="02020603050405020304" pitchFamily="18" charset="0"/>
            </a:endParaRPr>
          </a:p>
        </p:txBody>
      </p:sp>
      <p:pic>
        <p:nvPicPr>
          <p:cNvPr id="21" name="図 20" descr="挿絵 が含まれている画像&#10;&#10;自動的に生成された説明">
            <a:extLst>
              <a:ext uri="{FF2B5EF4-FFF2-40B4-BE49-F238E27FC236}">
                <a16:creationId xmlns:a16="http://schemas.microsoft.com/office/drawing/2014/main" id="{721E7200-CE05-249D-8609-1513CA6CC9C4}"/>
              </a:ext>
            </a:extLst>
          </p:cNvPr>
          <p:cNvPicPr>
            <a:picLocks noChangeAspect="1"/>
          </p:cNvPicPr>
          <p:nvPr/>
        </p:nvPicPr>
        <p:blipFill>
          <a:blip r:embed="rId5"/>
          <a:stretch>
            <a:fillRect/>
          </a:stretch>
        </p:blipFill>
        <p:spPr>
          <a:xfrm>
            <a:off x="8490856" y="1958944"/>
            <a:ext cx="882222" cy="1785574"/>
          </a:xfrm>
          <a:prstGeom prst="rect">
            <a:avLst/>
          </a:prstGeom>
        </p:spPr>
      </p:pic>
      <p:pic>
        <p:nvPicPr>
          <p:cNvPr id="36" name="図 35" descr="挿絵 が含まれている画像&#10;&#10;自動的に生成された説明">
            <a:extLst>
              <a:ext uri="{FF2B5EF4-FFF2-40B4-BE49-F238E27FC236}">
                <a16:creationId xmlns:a16="http://schemas.microsoft.com/office/drawing/2014/main" id="{5928E86A-ADCE-A1DF-31E8-EF4B7B71B474}"/>
              </a:ext>
            </a:extLst>
          </p:cNvPr>
          <p:cNvPicPr>
            <a:picLocks noChangeAspect="1"/>
          </p:cNvPicPr>
          <p:nvPr/>
        </p:nvPicPr>
        <p:blipFill>
          <a:blip r:embed="rId5"/>
          <a:stretch>
            <a:fillRect/>
          </a:stretch>
        </p:blipFill>
        <p:spPr>
          <a:xfrm>
            <a:off x="9352121" y="1921394"/>
            <a:ext cx="882222" cy="1785574"/>
          </a:xfrm>
          <a:prstGeom prst="rect">
            <a:avLst/>
          </a:prstGeom>
        </p:spPr>
      </p:pic>
      <p:pic>
        <p:nvPicPr>
          <p:cNvPr id="37" name="図 36" descr="挿絵 が含まれている画像&#10;&#10;自動的に生成された説明">
            <a:extLst>
              <a:ext uri="{FF2B5EF4-FFF2-40B4-BE49-F238E27FC236}">
                <a16:creationId xmlns:a16="http://schemas.microsoft.com/office/drawing/2014/main" id="{0AD82AA6-6CD6-0894-DB99-ADF8CAB16D14}"/>
              </a:ext>
            </a:extLst>
          </p:cNvPr>
          <p:cNvPicPr>
            <a:picLocks noChangeAspect="1"/>
          </p:cNvPicPr>
          <p:nvPr/>
        </p:nvPicPr>
        <p:blipFill>
          <a:blip r:embed="rId5"/>
          <a:stretch>
            <a:fillRect/>
          </a:stretch>
        </p:blipFill>
        <p:spPr>
          <a:xfrm>
            <a:off x="10213386" y="1921394"/>
            <a:ext cx="882222" cy="1785574"/>
          </a:xfrm>
          <a:prstGeom prst="rect">
            <a:avLst/>
          </a:prstGeom>
        </p:spPr>
      </p:pic>
      <p:pic>
        <p:nvPicPr>
          <p:cNvPr id="38" name="図 37" descr="挿絵 が含まれている画像&#10;&#10;自動的に生成された説明">
            <a:extLst>
              <a:ext uri="{FF2B5EF4-FFF2-40B4-BE49-F238E27FC236}">
                <a16:creationId xmlns:a16="http://schemas.microsoft.com/office/drawing/2014/main" id="{C6D09913-116A-B744-5CAD-C1C3391C084F}"/>
              </a:ext>
            </a:extLst>
          </p:cNvPr>
          <p:cNvPicPr>
            <a:picLocks noChangeAspect="1"/>
          </p:cNvPicPr>
          <p:nvPr/>
        </p:nvPicPr>
        <p:blipFill>
          <a:blip r:embed="rId5"/>
          <a:stretch>
            <a:fillRect/>
          </a:stretch>
        </p:blipFill>
        <p:spPr>
          <a:xfrm>
            <a:off x="11079344" y="1905867"/>
            <a:ext cx="882222" cy="1785574"/>
          </a:xfrm>
          <a:prstGeom prst="rect">
            <a:avLst/>
          </a:prstGeom>
        </p:spPr>
      </p:pic>
      <p:sp>
        <p:nvSpPr>
          <p:cNvPr id="18" name="円形吹き出し 17">
            <a:extLst>
              <a:ext uri="{FF2B5EF4-FFF2-40B4-BE49-F238E27FC236}">
                <a16:creationId xmlns:a16="http://schemas.microsoft.com/office/drawing/2014/main" id="{C01FD8A3-6EB3-34F2-94BE-B7AE58A14763}"/>
              </a:ext>
            </a:extLst>
          </p:cNvPr>
          <p:cNvSpPr/>
          <p:nvPr/>
        </p:nvSpPr>
        <p:spPr>
          <a:xfrm>
            <a:off x="7205880" y="3050277"/>
            <a:ext cx="2234497" cy="572328"/>
          </a:xfrm>
          <a:prstGeom prst="wedgeEllipseCallout">
            <a:avLst>
              <a:gd name="adj1" fmla="val 59202"/>
              <a:gd name="adj2" fmla="val -10039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a:solidFill>
                  <a:schemeClr val="tx1"/>
                </a:solidFill>
                <a:latin typeface="Calibri" panose="020F0502020204030204" pitchFamily="34" charset="0"/>
                <a:ea typeface="ＭＳ Ｐゴシック" panose="020B0600070205080204" pitchFamily="34" charset="-128"/>
              </a:defRPr>
            </a:lvl1pPr>
            <a:lvl2pPr marL="37931725" indent="-37474525">
              <a:defRPr kumimoji="1">
                <a:solidFill>
                  <a:schemeClr val="tx1"/>
                </a:solidFill>
                <a:latin typeface="Calibri" panose="020F0502020204030204" pitchFamily="34" charset="0"/>
                <a:ea typeface="ＭＳ Ｐゴシック" panose="020B0600070205080204" pitchFamily="34" charset="-128"/>
              </a:defRPr>
            </a:lvl2pPr>
            <a:lvl3pPr>
              <a:defRPr kumimoji="1">
                <a:solidFill>
                  <a:schemeClr val="tx1"/>
                </a:solidFill>
                <a:latin typeface="Calibri" panose="020F0502020204030204" pitchFamily="34" charset="0"/>
                <a:ea typeface="ＭＳ Ｐゴシック" panose="020B0600070205080204" pitchFamily="34" charset="-128"/>
              </a:defRPr>
            </a:lvl3pPr>
            <a:lvl4pPr>
              <a:defRPr kumimoji="1">
                <a:solidFill>
                  <a:schemeClr val="tx1"/>
                </a:solidFill>
                <a:latin typeface="Calibri" panose="020F0502020204030204" pitchFamily="34" charset="0"/>
                <a:ea typeface="ＭＳ Ｐゴシック" panose="020B0600070205080204" pitchFamily="34" charset="-128"/>
              </a:defRPr>
            </a:lvl4pPr>
            <a:lvl5pPr>
              <a:defRPr kumimoji="1">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kumimoji="1">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kumimoji="1">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kumimoji="1">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kumimoji="1">
                <a:solidFill>
                  <a:schemeClr val="tx1"/>
                </a:solidFill>
                <a:latin typeface="Calibri" panose="020F0502020204030204" pitchFamily="34" charset="0"/>
                <a:ea typeface="ＭＳ Ｐゴシック" panose="020B0600070205080204" pitchFamily="34" charset="-128"/>
              </a:defRPr>
            </a:lvl9pPr>
          </a:lstStyle>
          <a:p>
            <a:pPr algn="ctr"/>
            <a:r>
              <a:rPr lang="ja-JP" altLang="en-US" sz="1400"/>
              <a:t>何でもやるぜ！</a:t>
            </a:r>
          </a:p>
        </p:txBody>
      </p:sp>
      <p:pic>
        <p:nvPicPr>
          <p:cNvPr id="28" name="図 27" descr="シャツ が含まれている画像&#10;&#10;自動的に生成された説明">
            <a:extLst>
              <a:ext uri="{FF2B5EF4-FFF2-40B4-BE49-F238E27FC236}">
                <a16:creationId xmlns:a16="http://schemas.microsoft.com/office/drawing/2014/main" id="{116B242E-8571-4BF2-C481-FFA88C2B0373}"/>
              </a:ext>
            </a:extLst>
          </p:cNvPr>
          <p:cNvPicPr>
            <a:picLocks noChangeAspect="1"/>
          </p:cNvPicPr>
          <p:nvPr/>
        </p:nvPicPr>
        <p:blipFill>
          <a:blip r:embed="rId6"/>
          <a:stretch>
            <a:fillRect/>
          </a:stretch>
        </p:blipFill>
        <p:spPr>
          <a:xfrm>
            <a:off x="8434425" y="4777135"/>
            <a:ext cx="389849" cy="612394"/>
          </a:xfrm>
          <a:prstGeom prst="rect">
            <a:avLst/>
          </a:prstGeom>
        </p:spPr>
      </p:pic>
      <p:pic>
        <p:nvPicPr>
          <p:cNvPr id="46" name="図 45" descr="シャツ が含まれている画像&#10;&#10;自動的に生成された説明">
            <a:extLst>
              <a:ext uri="{FF2B5EF4-FFF2-40B4-BE49-F238E27FC236}">
                <a16:creationId xmlns:a16="http://schemas.microsoft.com/office/drawing/2014/main" id="{20B0A562-4749-CF32-43CE-DAA5BBFCB59F}"/>
              </a:ext>
            </a:extLst>
          </p:cNvPr>
          <p:cNvPicPr>
            <a:picLocks noChangeAspect="1"/>
          </p:cNvPicPr>
          <p:nvPr/>
        </p:nvPicPr>
        <p:blipFill>
          <a:blip r:embed="rId6"/>
          <a:stretch>
            <a:fillRect/>
          </a:stretch>
        </p:blipFill>
        <p:spPr>
          <a:xfrm>
            <a:off x="8846953" y="4765124"/>
            <a:ext cx="389849" cy="612394"/>
          </a:xfrm>
          <a:prstGeom prst="rect">
            <a:avLst/>
          </a:prstGeom>
        </p:spPr>
      </p:pic>
      <p:pic>
        <p:nvPicPr>
          <p:cNvPr id="47" name="図 46" descr="シャツ が含まれている画像&#10;&#10;自動的に生成された説明">
            <a:extLst>
              <a:ext uri="{FF2B5EF4-FFF2-40B4-BE49-F238E27FC236}">
                <a16:creationId xmlns:a16="http://schemas.microsoft.com/office/drawing/2014/main" id="{E47D4694-3340-9A29-27D5-6033EC8C2C3C}"/>
              </a:ext>
            </a:extLst>
          </p:cNvPr>
          <p:cNvPicPr>
            <a:picLocks noChangeAspect="1"/>
          </p:cNvPicPr>
          <p:nvPr/>
        </p:nvPicPr>
        <p:blipFill>
          <a:blip r:embed="rId6"/>
          <a:stretch>
            <a:fillRect/>
          </a:stretch>
        </p:blipFill>
        <p:spPr>
          <a:xfrm>
            <a:off x="9264289" y="4768655"/>
            <a:ext cx="389849" cy="612394"/>
          </a:xfrm>
          <a:prstGeom prst="rect">
            <a:avLst/>
          </a:prstGeom>
        </p:spPr>
      </p:pic>
      <p:pic>
        <p:nvPicPr>
          <p:cNvPr id="48" name="図 47" descr="シャツ が含まれている画像&#10;&#10;自動的に生成された説明">
            <a:extLst>
              <a:ext uri="{FF2B5EF4-FFF2-40B4-BE49-F238E27FC236}">
                <a16:creationId xmlns:a16="http://schemas.microsoft.com/office/drawing/2014/main" id="{1FC99B31-4BB3-80BF-2F38-B6E541BC76C3}"/>
              </a:ext>
            </a:extLst>
          </p:cNvPr>
          <p:cNvPicPr>
            <a:picLocks noChangeAspect="1"/>
          </p:cNvPicPr>
          <p:nvPr/>
        </p:nvPicPr>
        <p:blipFill>
          <a:blip r:embed="rId6"/>
          <a:stretch>
            <a:fillRect/>
          </a:stretch>
        </p:blipFill>
        <p:spPr>
          <a:xfrm>
            <a:off x="9669497" y="4749843"/>
            <a:ext cx="389849" cy="612394"/>
          </a:xfrm>
          <a:prstGeom prst="rect">
            <a:avLst/>
          </a:prstGeom>
        </p:spPr>
      </p:pic>
      <p:pic>
        <p:nvPicPr>
          <p:cNvPr id="50" name="図 49" descr="シャツ が含まれている画像&#10;&#10;自動的に生成された説明">
            <a:extLst>
              <a:ext uri="{FF2B5EF4-FFF2-40B4-BE49-F238E27FC236}">
                <a16:creationId xmlns:a16="http://schemas.microsoft.com/office/drawing/2014/main" id="{626BF791-7A65-3D8D-69D6-7469ABA5A554}"/>
              </a:ext>
            </a:extLst>
          </p:cNvPr>
          <p:cNvPicPr>
            <a:picLocks noChangeAspect="1"/>
          </p:cNvPicPr>
          <p:nvPr/>
        </p:nvPicPr>
        <p:blipFill>
          <a:blip r:embed="rId6"/>
          <a:stretch>
            <a:fillRect/>
          </a:stretch>
        </p:blipFill>
        <p:spPr>
          <a:xfrm>
            <a:off x="10079513" y="4735997"/>
            <a:ext cx="389849" cy="612394"/>
          </a:xfrm>
          <a:prstGeom prst="rect">
            <a:avLst/>
          </a:prstGeom>
        </p:spPr>
      </p:pic>
      <p:pic>
        <p:nvPicPr>
          <p:cNvPr id="52" name="図 51" descr="シャツ が含まれている画像&#10;&#10;自動的に生成された説明">
            <a:extLst>
              <a:ext uri="{FF2B5EF4-FFF2-40B4-BE49-F238E27FC236}">
                <a16:creationId xmlns:a16="http://schemas.microsoft.com/office/drawing/2014/main" id="{BAE98C13-85A5-2956-9A39-AF9B04CD267F}"/>
              </a:ext>
            </a:extLst>
          </p:cNvPr>
          <p:cNvPicPr>
            <a:picLocks noChangeAspect="1"/>
          </p:cNvPicPr>
          <p:nvPr/>
        </p:nvPicPr>
        <p:blipFill>
          <a:blip r:embed="rId6"/>
          <a:stretch>
            <a:fillRect/>
          </a:stretch>
        </p:blipFill>
        <p:spPr>
          <a:xfrm>
            <a:off x="10492041" y="4723986"/>
            <a:ext cx="389849" cy="612394"/>
          </a:xfrm>
          <a:prstGeom prst="rect">
            <a:avLst/>
          </a:prstGeom>
        </p:spPr>
      </p:pic>
      <p:pic>
        <p:nvPicPr>
          <p:cNvPr id="53" name="図 52" descr="シャツ が含まれている画像&#10;&#10;自動的に生成された説明">
            <a:extLst>
              <a:ext uri="{FF2B5EF4-FFF2-40B4-BE49-F238E27FC236}">
                <a16:creationId xmlns:a16="http://schemas.microsoft.com/office/drawing/2014/main" id="{A524307D-9A66-3701-5FB0-09D18A67748E}"/>
              </a:ext>
            </a:extLst>
          </p:cNvPr>
          <p:cNvPicPr>
            <a:picLocks noChangeAspect="1"/>
          </p:cNvPicPr>
          <p:nvPr/>
        </p:nvPicPr>
        <p:blipFill>
          <a:blip r:embed="rId6"/>
          <a:stretch>
            <a:fillRect/>
          </a:stretch>
        </p:blipFill>
        <p:spPr>
          <a:xfrm>
            <a:off x="10909377" y="4727517"/>
            <a:ext cx="389849" cy="612394"/>
          </a:xfrm>
          <a:prstGeom prst="rect">
            <a:avLst/>
          </a:prstGeom>
        </p:spPr>
      </p:pic>
      <p:pic>
        <p:nvPicPr>
          <p:cNvPr id="54" name="図 53" descr="シャツ が含まれている画像&#10;&#10;自動的に生成された説明">
            <a:extLst>
              <a:ext uri="{FF2B5EF4-FFF2-40B4-BE49-F238E27FC236}">
                <a16:creationId xmlns:a16="http://schemas.microsoft.com/office/drawing/2014/main" id="{0C4F68E9-BFA5-9675-2062-C3828FBA22F9}"/>
              </a:ext>
            </a:extLst>
          </p:cNvPr>
          <p:cNvPicPr>
            <a:picLocks noChangeAspect="1"/>
          </p:cNvPicPr>
          <p:nvPr/>
        </p:nvPicPr>
        <p:blipFill>
          <a:blip r:embed="rId6"/>
          <a:stretch>
            <a:fillRect/>
          </a:stretch>
        </p:blipFill>
        <p:spPr>
          <a:xfrm>
            <a:off x="11314585" y="4708705"/>
            <a:ext cx="389849" cy="612394"/>
          </a:xfrm>
          <a:prstGeom prst="rect">
            <a:avLst/>
          </a:prstGeom>
        </p:spPr>
      </p:pic>
      <p:pic>
        <p:nvPicPr>
          <p:cNvPr id="55" name="図 54" descr="シャツ が含まれている画像&#10;&#10;自動的に生成された説明">
            <a:extLst>
              <a:ext uri="{FF2B5EF4-FFF2-40B4-BE49-F238E27FC236}">
                <a16:creationId xmlns:a16="http://schemas.microsoft.com/office/drawing/2014/main" id="{E7E9D686-503D-FC23-9991-A353D1CB7DD1}"/>
              </a:ext>
            </a:extLst>
          </p:cNvPr>
          <p:cNvPicPr>
            <a:picLocks noChangeAspect="1"/>
          </p:cNvPicPr>
          <p:nvPr/>
        </p:nvPicPr>
        <p:blipFill>
          <a:blip r:embed="rId6"/>
          <a:stretch>
            <a:fillRect/>
          </a:stretch>
        </p:blipFill>
        <p:spPr>
          <a:xfrm>
            <a:off x="8428540" y="5421030"/>
            <a:ext cx="389849" cy="612394"/>
          </a:xfrm>
          <a:prstGeom prst="rect">
            <a:avLst/>
          </a:prstGeom>
        </p:spPr>
      </p:pic>
      <p:pic>
        <p:nvPicPr>
          <p:cNvPr id="56" name="図 55" descr="シャツ が含まれている画像&#10;&#10;自動的に生成された説明">
            <a:extLst>
              <a:ext uri="{FF2B5EF4-FFF2-40B4-BE49-F238E27FC236}">
                <a16:creationId xmlns:a16="http://schemas.microsoft.com/office/drawing/2014/main" id="{F0BFA01C-925B-0575-470C-0A26EA9972A8}"/>
              </a:ext>
            </a:extLst>
          </p:cNvPr>
          <p:cNvPicPr>
            <a:picLocks noChangeAspect="1"/>
          </p:cNvPicPr>
          <p:nvPr/>
        </p:nvPicPr>
        <p:blipFill>
          <a:blip r:embed="rId6"/>
          <a:stretch>
            <a:fillRect/>
          </a:stretch>
        </p:blipFill>
        <p:spPr>
          <a:xfrm>
            <a:off x="8841068" y="5409019"/>
            <a:ext cx="389849" cy="612394"/>
          </a:xfrm>
          <a:prstGeom prst="rect">
            <a:avLst/>
          </a:prstGeom>
        </p:spPr>
      </p:pic>
      <p:pic>
        <p:nvPicPr>
          <p:cNvPr id="57" name="図 56" descr="シャツ が含まれている画像&#10;&#10;自動的に生成された説明">
            <a:extLst>
              <a:ext uri="{FF2B5EF4-FFF2-40B4-BE49-F238E27FC236}">
                <a16:creationId xmlns:a16="http://schemas.microsoft.com/office/drawing/2014/main" id="{6DE3D3FE-1488-D472-4094-7B196AF6F42C}"/>
              </a:ext>
            </a:extLst>
          </p:cNvPr>
          <p:cNvPicPr>
            <a:picLocks noChangeAspect="1"/>
          </p:cNvPicPr>
          <p:nvPr/>
        </p:nvPicPr>
        <p:blipFill>
          <a:blip r:embed="rId6"/>
          <a:stretch>
            <a:fillRect/>
          </a:stretch>
        </p:blipFill>
        <p:spPr>
          <a:xfrm>
            <a:off x="9258404" y="5412550"/>
            <a:ext cx="389849" cy="612394"/>
          </a:xfrm>
          <a:prstGeom prst="rect">
            <a:avLst/>
          </a:prstGeom>
        </p:spPr>
      </p:pic>
      <p:pic>
        <p:nvPicPr>
          <p:cNvPr id="58" name="図 57" descr="シャツ が含まれている画像&#10;&#10;自動的に生成された説明">
            <a:extLst>
              <a:ext uri="{FF2B5EF4-FFF2-40B4-BE49-F238E27FC236}">
                <a16:creationId xmlns:a16="http://schemas.microsoft.com/office/drawing/2014/main" id="{2FA4DDF6-7AC0-3E10-A9B9-7C8B9B3D17DC}"/>
              </a:ext>
            </a:extLst>
          </p:cNvPr>
          <p:cNvPicPr>
            <a:picLocks noChangeAspect="1"/>
          </p:cNvPicPr>
          <p:nvPr/>
        </p:nvPicPr>
        <p:blipFill>
          <a:blip r:embed="rId6"/>
          <a:stretch>
            <a:fillRect/>
          </a:stretch>
        </p:blipFill>
        <p:spPr>
          <a:xfrm>
            <a:off x="9663612" y="5393738"/>
            <a:ext cx="389849" cy="612394"/>
          </a:xfrm>
          <a:prstGeom prst="rect">
            <a:avLst/>
          </a:prstGeom>
        </p:spPr>
      </p:pic>
      <p:pic>
        <p:nvPicPr>
          <p:cNvPr id="59" name="図 58" descr="シャツ が含まれている画像&#10;&#10;自動的に生成された説明">
            <a:extLst>
              <a:ext uri="{FF2B5EF4-FFF2-40B4-BE49-F238E27FC236}">
                <a16:creationId xmlns:a16="http://schemas.microsoft.com/office/drawing/2014/main" id="{E0B11213-0093-81DB-FDFB-0BF03FB0E4F6}"/>
              </a:ext>
            </a:extLst>
          </p:cNvPr>
          <p:cNvPicPr>
            <a:picLocks noChangeAspect="1"/>
          </p:cNvPicPr>
          <p:nvPr/>
        </p:nvPicPr>
        <p:blipFill>
          <a:blip r:embed="rId6"/>
          <a:stretch>
            <a:fillRect/>
          </a:stretch>
        </p:blipFill>
        <p:spPr>
          <a:xfrm>
            <a:off x="10073628" y="5379892"/>
            <a:ext cx="389849" cy="612394"/>
          </a:xfrm>
          <a:prstGeom prst="rect">
            <a:avLst/>
          </a:prstGeom>
        </p:spPr>
      </p:pic>
      <p:pic>
        <p:nvPicPr>
          <p:cNvPr id="60" name="図 59" descr="シャツ が含まれている画像&#10;&#10;自動的に生成された説明">
            <a:extLst>
              <a:ext uri="{FF2B5EF4-FFF2-40B4-BE49-F238E27FC236}">
                <a16:creationId xmlns:a16="http://schemas.microsoft.com/office/drawing/2014/main" id="{FFDBA844-AAF7-9996-A13A-22C91DCCEC6A}"/>
              </a:ext>
            </a:extLst>
          </p:cNvPr>
          <p:cNvPicPr>
            <a:picLocks noChangeAspect="1"/>
          </p:cNvPicPr>
          <p:nvPr/>
        </p:nvPicPr>
        <p:blipFill>
          <a:blip r:embed="rId6"/>
          <a:stretch>
            <a:fillRect/>
          </a:stretch>
        </p:blipFill>
        <p:spPr>
          <a:xfrm>
            <a:off x="10486156" y="5367881"/>
            <a:ext cx="389849" cy="612394"/>
          </a:xfrm>
          <a:prstGeom prst="rect">
            <a:avLst/>
          </a:prstGeom>
        </p:spPr>
      </p:pic>
      <p:pic>
        <p:nvPicPr>
          <p:cNvPr id="61" name="図 60" descr="シャツ が含まれている画像&#10;&#10;自動的に生成された説明">
            <a:extLst>
              <a:ext uri="{FF2B5EF4-FFF2-40B4-BE49-F238E27FC236}">
                <a16:creationId xmlns:a16="http://schemas.microsoft.com/office/drawing/2014/main" id="{83B65F20-3B65-87A5-AC6C-26AB97D6C651}"/>
              </a:ext>
            </a:extLst>
          </p:cNvPr>
          <p:cNvPicPr>
            <a:picLocks noChangeAspect="1"/>
          </p:cNvPicPr>
          <p:nvPr/>
        </p:nvPicPr>
        <p:blipFill>
          <a:blip r:embed="rId6"/>
          <a:stretch>
            <a:fillRect/>
          </a:stretch>
        </p:blipFill>
        <p:spPr>
          <a:xfrm>
            <a:off x="10903492" y="5371412"/>
            <a:ext cx="389849" cy="612394"/>
          </a:xfrm>
          <a:prstGeom prst="rect">
            <a:avLst/>
          </a:prstGeom>
        </p:spPr>
      </p:pic>
      <p:pic>
        <p:nvPicPr>
          <p:cNvPr id="62" name="図 61" descr="シャツ が含まれている画像&#10;&#10;自動的に生成された説明">
            <a:extLst>
              <a:ext uri="{FF2B5EF4-FFF2-40B4-BE49-F238E27FC236}">
                <a16:creationId xmlns:a16="http://schemas.microsoft.com/office/drawing/2014/main" id="{FF1A3B90-425D-18D3-2368-D2E96C583B87}"/>
              </a:ext>
            </a:extLst>
          </p:cNvPr>
          <p:cNvPicPr>
            <a:picLocks noChangeAspect="1"/>
          </p:cNvPicPr>
          <p:nvPr/>
        </p:nvPicPr>
        <p:blipFill>
          <a:blip r:embed="rId6"/>
          <a:stretch>
            <a:fillRect/>
          </a:stretch>
        </p:blipFill>
        <p:spPr>
          <a:xfrm>
            <a:off x="11308700" y="5352600"/>
            <a:ext cx="389849" cy="612394"/>
          </a:xfrm>
          <a:prstGeom prst="rect">
            <a:avLst/>
          </a:prstGeom>
        </p:spPr>
      </p:pic>
      <p:pic>
        <p:nvPicPr>
          <p:cNvPr id="63" name="図 62" descr="シャツ が含まれている画像&#10;&#10;自動的に生成された説明">
            <a:extLst>
              <a:ext uri="{FF2B5EF4-FFF2-40B4-BE49-F238E27FC236}">
                <a16:creationId xmlns:a16="http://schemas.microsoft.com/office/drawing/2014/main" id="{33D9CA73-F761-9D10-2CB7-33538ACB83FC}"/>
              </a:ext>
            </a:extLst>
          </p:cNvPr>
          <p:cNvPicPr>
            <a:picLocks noChangeAspect="1"/>
          </p:cNvPicPr>
          <p:nvPr/>
        </p:nvPicPr>
        <p:blipFill>
          <a:blip r:embed="rId6"/>
          <a:stretch>
            <a:fillRect/>
          </a:stretch>
        </p:blipFill>
        <p:spPr>
          <a:xfrm>
            <a:off x="8456258" y="6089022"/>
            <a:ext cx="389849" cy="612394"/>
          </a:xfrm>
          <a:prstGeom prst="rect">
            <a:avLst/>
          </a:prstGeom>
        </p:spPr>
      </p:pic>
      <p:pic>
        <p:nvPicPr>
          <p:cNvPr id="64" name="図 63" descr="シャツ が含まれている画像&#10;&#10;自動的に生成された説明">
            <a:extLst>
              <a:ext uri="{FF2B5EF4-FFF2-40B4-BE49-F238E27FC236}">
                <a16:creationId xmlns:a16="http://schemas.microsoft.com/office/drawing/2014/main" id="{E18958FB-B422-AA2F-AF23-8973DDD74C19}"/>
              </a:ext>
            </a:extLst>
          </p:cNvPr>
          <p:cNvPicPr>
            <a:picLocks noChangeAspect="1"/>
          </p:cNvPicPr>
          <p:nvPr/>
        </p:nvPicPr>
        <p:blipFill>
          <a:blip r:embed="rId6"/>
          <a:stretch>
            <a:fillRect/>
          </a:stretch>
        </p:blipFill>
        <p:spPr>
          <a:xfrm>
            <a:off x="8868786" y="6077011"/>
            <a:ext cx="389849" cy="612394"/>
          </a:xfrm>
          <a:prstGeom prst="rect">
            <a:avLst/>
          </a:prstGeom>
        </p:spPr>
      </p:pic>
      <p:pic>
        <p:nvPicPr>
          <p:cNvPr id="65" name="図 64" descr="シャツ が含まれている画像&#10;&#10;自動的に生成された説明">
            <a:extLst>
              <a:ext uri="{FF2B5EF4-FFF2-40B4-BE49-F238E27FC236}">
                <a16:creationId xmlns:a16="http://schemas.microsoft.com/office/drawing/2014/main" id="{E0A29B17-155D-D74E-6624-2ED4FA2D86A7}"/>
              </a:ext>
            </a:extLst>
          </p:cNvPr>
          <p:cNvPicPr>
            <a:picLocks noChangeAspect="1"/>
          </p:cNvPicPr>
          <p:nvPr/>
        </p:nvPicPr>
        <p:blipFill>
          <a:blip r:embed="rId6"/>
          <a:stretch>
            <a:fillRect/>
          </a:stretch>
        </p:blipFill>
        <p:spPr>
          <a:xfrm>
            <a:off x="9286122" y="6080542"/>
            <a:ext cx="389849" cy="612394"/>
          </a:xfrm>
          <a:prstGeom prst="rect">
            <a:avLst/>
          </a:prstGeom>
        </p:spPr>
      </p:pic>
      <p:pic>
        <p:nvPicPr>
          <p:cNvPr id="66" name="図 65" descr="シャツ が含まれている画像&#10;&#10;自動的に生成された説明">
            <a:extLst>
              <a:ext uri="{FF2B5EF4-FFF2-40B4-BE49-F238E27FC236}">
                <a16:creationId xmlns:a16="http://schemas.microsoft.com/office/drawing/2014/main" id="{CDDACEBB-D165-80A6-A0B0-481F549CA691}"/>
              </a:ext>
            </a:extLst>
          </p:cNvPr>
          <p:cNvPicPr>
            <a:picLocks noChangeAspect="1"/>
          </p:cNvPicPr>
          <p:nvPr/>
        </p:nvPicPr>
        <p:blipFill>
          <a:blip r:embed="rId6"/>
          <a:stretch>
            <a:fillRect/>
          </a:stretch>
        </p:blipFill>
        <p:spPr>
          <a:xfrm>
            <a:off x="9691330" y="6061730"/>
            <a:ext cx="389849" cy="612394"/>
          </a:xfrm>
          <a:prstGeom prst="rect">
            <a:avLst/>
          </a:prstGeom>
        </p:spPr>
      </p:pic>
      <p:pic>
        <p:nvPicPr>
          <p:cNvPr id="67" name="図 66" descr="シャツ が含まれている画像&#10;&#10;自動的に生成された説明">
            <a:extLst>
              <a:ext uri="{FF2B5EF4-FFF2-40B4-BE49-F238E27FC236}">
                <a16:creationId xmlns:a16="http://schemas.microsoft.com/office/drawing/2014/main" id="{16D35506-6D3C-0CCF-96F6-7F459434C855}"/>
              </a:ext>
            </a:extLst>
          </p:cNvPr>
          <p:cNvPicPr>
            <a:picLocks noChangeAspect="1"/>
          </p:cNvPicPr>
          <p:nvPr/>
        </p:nvPicPr>
        <p:blipFill>
          <a:blip r:embed="rId6"/>
          <a:stretch>
            <a:fillRect/>
          </a:stretch>
        </p:blipFill>
        <p:spPr>
          <a:xfrm>
            <a:off x="10101346" y="6047884"/>
            <a:ext cx="389849" cy="612394"/>
          </a:xfrm>
          <a:prstGeom prst="rect">
            <a:avLst/>
          </a:prstGeom>
        </p:spPr>
      </p:pic>
      <p:pic>
        <p:nvPicPr>
          <p:cNvPr id="68" name="図 67" descr="シャツ が含まれている画像&#10;&#10;自動的に生成された説明">
            <a:extLst>
              <a:ext uri="{FF2B5EF4-FFF2-40B4-BE49-F238E27FC236}">
                <a16:creationId xmlns:a16="http://schemas.microsoft.com/office/drawing/2014/main" id="{B281078C-730B-AD1F-2B83-028562B815D3}"/>
              </a:ext>
            </a:extLst>
          </p:cNvPr>
          <p:cNvPicPr>
            <a:picLocks noChangeAspect="1"/>
          </p:cNvPicPr>
          <p:nvPr/>
        </p:nvPicPr>
        <p:blipFill>
          <a:blip r:embed="rId6"/>
          <a:stretch>
            <a:fillRect/>
          </a:stretch>
        </p:blipFill>
        <p:spPr>
          <a:xfrm>
            <a:off x="10513874" y="6035873"/>
            <a:ext cx="389849" cy="612394"/>
          </a:xfrm>
          <a:prstGeom prst="rect">
            <a:avLst/>
          </a:prstGeom>
        </p:spPr>
      </p:pic>
      <p:pic>
        <p:nvPicPr>
          <p:cNvPr id="69" name="図 68" descr="シャツ が含まれている画像&#10;&#10;自動的に生成された説明">
            <a:extLst>
              <a:ext uri="{FF2B5EF4-FFF2-40B4-BE49-F238E27FC236}">
                <a16:creationId xmlns:a16="http://schemas.microsoft.com/office/drawing/2014/main" id="{24EF494E-9D5C-2A5D-C103-0181ECBA15D3}"/>
              </a:ext>
            </a:extLst>
          </p:cNvPr>
          <p:cNvPicPr>
            <a:picLocks noChangeAspect="1"/>
          </p:cNvPicPr>
          <p:nvPr/>
        </p:nvPicPr>
        <p:blipFill>
          <a:blip r:embed="rId6"/>
          <a:stretch>
            <a:fillRect/>
          </a:stretch>
        </p:blipFill>
        <p:spPr>
          <a:xfrm>
            <a:off x="10931210" y="6039404"/>
            <a:ext cx="389849" cy="612394"/>
          </a:xfrm>
          <a:prstGeom prst="rect">
            <a:avLst/>
          </a:prstGeom>
        </p:spPr>
      </p:pic>
      <p:pic>
        <p:nvPicPr>
          <p:cNvPr id="70" name="図 69" descr="シャツ が含まれている画像&#10;&#10;自動的に生成された説明">
            <a:extLst>
              <a:ext uri="{FF2B5EF4-FFF2-40B4-BE49-F238E27FC236}">
                <a16:creationId xmlns:a16="http://schemas.microsoft.com/office/drawing/2014/main" id="{C38E7EBA-7C4A-CC86-F8B8-7276AAB11F6B}"/>
              </a:ext>
            </a:extLst>
          </p:cNvPr>
          <p:cNvPicPr>
            <a:picLocks noChangeAspect="1"/>
          </p:cNvPicPr>
          <p:nvPr/>
        </p:nvPicPr>
        <p:blipFill>
          <a:blip r:embed="rId6"/>
          <a:stretch>
            <a:fillRect/>
          </a:stretch>
        </p:blipFill>
        <p:spPr>
          <a:xfrm>
            <a:off x="11336418" y="6020592"/>
            <a:ext cx="389849" cy="612394"/>
          </a:xfrm>
          <a:prstGeom prst="rect">
            <a:avLst/>
          </a:prstGeom>
        </p:spPr>
      </p:pic>
      <p:sp>
        <p:nvSpPr>
          <p:cNvPr id="24" name="円形吹き出し 23">
            <a:extLst>
              <a:ext uri="{FF2B5EF4-FFF2-40B4-BE49-F238E27FC236}">
                <a16:creationId xmlns:a16="http://schemas.microsoft.com/office/drawing/2014/main" id="{ADC7E3B0-E372-CB33-0774-AA1588744FC9}"/>
              </a:ext>
            </a:extLst>
          </p:cNvPr>
          <p:cNvSpPr/>
          <p:nvPr/>
        </p:nvSpPr>
        <p:spPr>
          <a:xfrm>
            <a:off x="7310677" y="6043062"/>
            <a:ext cx="2451819" cy="613134"/>
          </a:xfrm>
          <a:prstGeom prst="wedgeEllipseCallout">
            <a:avLst>
              <a:gd name="adj1" fmla="val 32782"/>
              <a:gd name="adj2" fmla="val -8849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a:solidFill>
                  <a:schemeClr val="tx1"/>
                </a:solidFill>
                <a:latin typeface="Calibri" panose="020F0502020204030204" pitchFamily="34" charset="0"/>
                <a:ea typeface="ＭＳ Ｐゴシック" panose="020B0600070205080204" pitchFamily="34" charset="-128"/>
              </a:defRPr>
            </a:lvl1pPr>
            <a:lvl2pPr marL="37931725" indent="-37474525">
              <a:defRPr kumimoji="1">
                <a:solidFill>
                  <a:schemeClr val="tx1"/>
                </a:solidFill>
                <a:latin typeface="Calibri" panose="020F0502020204030204" pitchFamily="34" charset="0"/>
                <a:ea typeface="ＭＳ Ｐゴシック" panose="020B0600070205080204" pitchFamily="34" charset="-128"/>
              </a:defRPr>
            </a:lvl2pPr>
            <a:lvl3pPr>
              <a:defRPr kumimoji="1">
                <a:solidFill>
                  <a:schemeClr val="tx1"/>
                </a:solidFill>
                <a:latin typeface="Calibri" panose="020F0502020204030204" pitchFamily="34" charset="0"/>
                <a:ea typeface="ＭＳ Ｐゴシック" panose="020B0600070205080204" pitchFamily="34" charset="-128"/>
              </a:defRPr>
            </a:lvl3pPr>
            <a:lvl4pPr>
              <a:defRPr kumimoji="1">
                <a:solidFill>
                  <a:schemeClr val="tx1"/>
                </a:solidFill>
                <a:latin typeface="Calibri" panose="020F0502020204030204" pitchFamily="34" charset="0"/>
                <a:ea typeface="ＭＳ Ｐゴシック" panose="020B0600070205080204" pitchFamily="34" charset="-128"/>
              </a:defRPr>
            </a:lvl4pPr>
            <a:lvl5pPr>
              <a:defRPr kumimoji="1">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kumimoji="1">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kumimoji="1">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kumimoji="1">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kumimoji="1">
                <a:solidFill>
                  <a:schemeClr val="tx1"/>
                </a:solidFill>
                <a:latin typeface="Calibri" panose="020F0502020204030204" pitchFamily="34" charset="0"/>
                <a:ea typeface="ＭＳ Ｐゴシック" panose="020B0600070205080204" pitchFamily="34" charset="-128"/>
              </a:defRPr>
            </a:lvl9pPr>
          </a:lstStyle>
          <a:p>
            <a:pPr algn="ctr"/>
            <a:r>
              <a:rPr lang="ja-JP" altLang="en-US" sz="1600"/>
              <a:t>質より量！</a:t>
            </a:r>
          </a:p>
        </p:txBody>
      </p:sp>
      <p:sp>
        <p:nvSpPr>
          <p:cNvPr id="71" name="テキスト ボックス 70">
            <a:extLst>
              <a:ext uri="{FF2B5EF4-FFF2-40B4-BE49-F238E27FC236}">
                <a16:creationId xmlns:a16="http://schemas.microsoft.com/office/drawing/2014/main" id="{96575D5A-6B6F-8E7E-6F8B-03453F7E9DCA}"/>
              </a:ext>
            </a:extLst>
          </p:cNvPr>
          <p:cNvSpPr txBox="1"/>
          <p:nvPr/>
        </p:nvSpPr>
        <p:spPr>
          <a:xfrm>
            <a:off x="11596735" y="278004"/>
            <a:ext cx="415498" cy="369332"/>
          </a:xfrm>
          <a:prstGeom prst="rect">
            <a:avLst/>
          </a:prstGeom>
          <a:noFill/>
        </p:spPr>
        <p:txBody>
          <a:bodyPr wrap="none" rtlCol="0">
            <a:spAutoFit/>
          </a:bodyPr>
          <a:lstStyle/>
          <a:p>
            <a:pPr algn="l"/>
            <a:r>
              <a:rPr kumimoji="0" lang="en-US" altLang="ja-JP" dirty="0">
                <a:latin typeface="Times New Roman" panose="02020603050405020304" pitchFamily="18" charset="0"/>
                <a:ea typeface="ＭＳ Ｐゴシック" panose="020B0600070205080204" pitchFamily="50" charset="-128"/>
                <a:cs typeface="Times New Roman" panose="02020603050405020304" pitchFamily="18" charset="0"/>
              </a:rPr>
              <a:t>34</a:t>
            </a:r>
          </a:p>
        </p:txBody>
      </p:sp>
    </p:spTree>
    <p:extLst>
      <p:ext uri="{BB962C8B-B14F-4D97-AF65-F5344CB8AC3E}">
        <p14:creationId xmlns:p14="http://schemas.microsoft.com/office/powerpoint/2010/main" val="18427945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271E47-84AA-7516-8AE4-D2654FDE6BD5}"/>
              </a:ext>
            </a:extLst>
          </p:cNvPr>
          <p:cNvSpPr>
            <a:spLocks noGrp="1"/>
          </p:cNvSpPr>
          <p:nvPr>
            <p:ph type="title"/>
          </p:nvPr>
        </p:nvSpPr>
        <p:spPr/>
        <p:txBody>
          <a:bodyPr/>
          <a:lstStyle/>
          <a:p>
            <a:r>
              <a:rPr lang="en-US" altLang="ja-JP" b="1" dirty="0">
                <a:latin typeface="Times New Roman" panose="02020603050405020304" pitchFamily="18" charset="0"/>
                <a:cs typeface="Times New Roman" panose="02020603050405020304" pitchFamily="18" charset="0"/>
              </a:rPr>
              <a:t>Quantum Computing</a:t>
            </a:r>
            <a:endParaRPr kumimoji="1" lang="ja-JP" altLang="en-US" b="1">
              <a:latin typeface="Times New Roman" panose="02020603050405020304" pitchFamily="18" charset="0"/>
              <a:cs typeface="Times New Roman" panose="02020603050405020304" pitchFamily="18" charset="0"/>
            </a:endParaRPr>
          </a:p>
        </p:txBody>
      </p:sp>
      <p:pic>
        <p:nvPicPr>
          <p:cNvPr id="6" name="コンテンツ プレースホルダー 5" descr="グラフィカル ユーザー インターフェイス&#10;&#10;自動的に生成された説明">
            <a:extLst>
              <a:ext uri="{FF2B5EF4-FFF2-40B4-BE49-F238E27FC236}">
                <a16:creationId xmlns:a16="http://schemas.microsoft.com/office/drawing/2014/main" id="{FE2DBBBA-1C50-3515-3D25-7C24B024DF50}"/>
              </a:ext>
            </a:extLst>
          </p:cNvPr>
          <p:cNvPicPr>
            <a:picLocks noGrp="1" noChangeAspect="1"/>
          </p:cNvPicPr>
          <p:nvPr>
            <p:ph idx="1"/>
          </p:nvPr>
        </p:nvPicPr>
        <p:blipFill>
          <a:blip r:embed="rId3"/>
          <a:stretch>
            <a:fillRect/>
          </a:stretch>
        </p:blipFill>
        <p:spPr>
          <a:xfrm>
            <a:off x="477815" y="2005012"/>
            <a:ext cx="6207171" cy="4351338"/>
          </a:xfrm>
        </p:spPr>
      </p:pic>
      <p:pic>
        <p:nvPicPr>
          <p:cNvPr id="8" name="図 7" descr="ダイアグラム が含まれている画像&#10;&#10;自動的に生成された説明">
            <a:extLst>
              <a:ext uri="{FF2B5EF4-FFF2-40B4-BE49-F238E27FC236}">
                <a16:creationId xmlns:a16="http://schemas.microsoft.com/office/drawing/2014/main" id="{9CE7DAB7-CF19-AF31-2952-5FA682816138}"/>
              </a:ext>
            </a:extLst>
          </p:cNvPr>
          <p:cNvPicPr>
            <a:picLocks noChangeAspect="1"/>
          </p:cNvPicPr>
          <p:nvPr/>
        </p:nvPicPr>
        <p:blipFill>
          <a:blip r:embed="rId4"/>
          <a:stretch>
            <a:fillRect/>
          </a:stretch>
        </p:blipFill>
        <p:spPr>
          <a:xfrm>
            <a:off x="6115243" y="1908659"/>
            <a:ext cx="5598942" cy="2748656"/>
          </a:xfrm>
          <a:prstGeom prst="rect">
            <a:avLst/>
          </a:prstGeom>
        </p:spPr>
      </p:pic>
      <p:pic>
        <p:nvPicPr>
          <p:cNvPr id="7" name="図 6" descr="スクリーンショット 2015-05-11 17.28.36.png">
            <a:extLst>
              <a:ext uri="{FF2B5EF4-FFF2-40B4-BE49-F238E27FC236}">
                <a16:creationId xmlns:a16="http://schemas.microsoft.com/office/drawing/2014/main" id="{BCB7885F-7A7F-F75A-7144-2EA92DA422EB}"/>
              </a:ext>
            </a:extLst>
          </p:cNvPr>
          <p:cNvPicPr>
            <a:picLocks noChangeAspect="1"/>
          </p:cNvPicPr>
          <p:nvPr/>
        </p:nvPicPr>
        <p:blipFill>
          <a:blip r:embed="rId5">
            <a:alphaModFix amt="62000"/>
            <a:extLst>
              <a:ext uri="{28A0092B-C50C-407E-A947-70E740481C1C}">
                <a14:useLocalDpi xmlns:a14="http://schemas.microsoft.com/office/drawing/2010/main" val="0"/>
              </a:ext>
            </a:extLst>
          </a:blip>
          <a:stretch>
            <a:fillRect/>
          </a:stretch>
        </p:blipFill>
        <p:spPr>
          <a:xfrm>
            <a:off x="6357592" y="4109344"/>
            <a:ext cx="2832372" cy="2748656"/>
          </a:xfrm>
          <a:prstGeom prst="rect">
            <a:avLst/>
          </a:prstGeom>
        </p:spPr>
      </p:pic>
      <p:pic>
        <p:nvPicPr>
          <p:cNvPr id="5" name="図 4" descr="白いシャツを着ている男性の白黒写真&#10;&#10;自動的に生成された説明">
            <a:extLst>
              <a:ext uri="{FF2B5EF4-FFF2-40B4-BE49-F238E27FC236}">
                <a16:creationId xmlns:a16="http://schemas.microsoft.com/office/drawing/2014/main" id="{AFDE1BD5-E265-140C-BC38-6FF25549BB0B}"/>
              </a:ext>
            </a:extLst>
          </p:cNvPr>
          <p:cNvPicPr>
            <a:picLocks noChangeAspect="1"/>
          </p:cNvPicPr>
          <p:nvPr/>
        </p:nvPicPr>
        <p:blipFill>
          <a:blip r:embed="rId6"/>
          <a:stretch>
            <a:fillRect/>
          </a:stretch>
        </p:blipFill>
        <p:spPr>
          <a:xfrm>
            <a:off x="10109604" y="-3371"/>
            <a:ext cx="2082396" cy="1639887"/>
          </a:xfrm>
          <a:prstGeom prst="rect">
            <a:avLst/>
          </a:prstGeom>
        </p:spPr>
      </p:pic>
      <p:sp>
        <p:nvSpPr>
          <p:cNvPr id="9" name="テキスト ボックス 8">
            <a:extLst>
              <a:ext uri="{FF2B5EF4-FFF2-40B4-BE49-F238E27FC236}">
                <a16:creationId xmlns:a16="http://schemas.microsoft.com/office/drawing/2014/main" id="{D777CA90-E77E-F95C-C9A9-F070547FBE2D}"/>
              </a:ext>
            </a:extLst>
          </p:cNvPr>
          <p:cNvSpPr txBox="1"/>
          <p:nvPr/>
        </p:nvSpPr>
        <p:spPr>
          <a:xfrm>
            <a:off x="6684986" y="206680"/>
            <a:ext cx="3441679" cy="1200329"/>
          </a:xfrm>
          <a:prstGeom prst="rect">
            <a:avLst/>
          </a:prstGeom>
          <a:noFill/>
        </p:spPr>
        <p:txBody>
          <a:bodyPr wrap="square" rtlCol="0">
            <a:spAutoFit/>
          </a:bodyPr>
          <a:lstStyle/>
          <a:p>
            <a:r>
              <a:rPr kumimoji="1" lang="ja-JP" altLang="en-US"/>
              <a:t>「自然は古典力学では動かない」</a:t>
            </a:r>
            <a:endParaRPr kumimoji="1" lang="en-US" altLang="ja-JP" dirty="0"/>
          </a:p>
          <a:p>
            <a:r>
              <a:rPr lang="ja-JP" altLang="en-US"/>
              <a:t>「自然をシミュレーションしたいならば量子論に基づく計算機を作るべき」</a:t>
            </a:r>
            <a:r>
              <a:rPr lang="en-US" altLang="ja-JP" dirty="0"/>
              <a:t> </a:t>
            </a:r>
            <a:r>
              <a:rPr lang="ja-JP" altLang="en-US"/>
              <a:t>ー</a:t>
            </a:r>
            <a:r>
              <a:rPr lang="en-US" altLang="ja-JP" dirty="0"/>
              <a:t> R.P. Feynman</a:t>
            </a:r>
          </a:p>
        </p:txBody>
      </p:sp>
      <p:sp>
        <p:nvSpPr>
          <p:cNvPr id="10" name="タイトル 1">
            <a:extLst>
              <a:ext uri="{FF2B5EF4-FFF2-40B4-BE49-F238E27FC236}">
                <a16:creationId xmlns:a16="http://schemas.microsoft.com/office/drawing/2014/main" id="{BA168233-214D-526F-EE19-58AAF2C3D5F5}"/>
              </a:ext>
            </a:extLst>
          </p:cNvPr>
          <p:cNvSpPr txBox="1">
            <a:spLocks/>
          </p:cNvSpPr>
          <p:nvPr/>
        </p:nvSpPr>
        <p:spPr>
          <a:xfrm>
            <a:off x="1458182" y="147154"/>
            <a:ext cx="3873234" cy="7239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a:t>量子コンピューティング</a:t>
            </a:r>
          </a:p>
        </p:txBody>
      </p:sp>
      <p:sp>
        <p:nvSpPr>
          <p:cNvPr id="3" name="テキスト ボックス 2">
            <a:extLst>
              <a:ext uri="{FF2B5EF4-FFF2-40B4-BE49-F238E27FC236}">
                <a16:creationId xmlns:a16="http://schemas.microsoft.com/office/drawing/2014/main" id="{88E2B9DC-77A9-16DD-F632-0A92593B15C9}"/>
              </a:ext>
            </a:extLst>
          </p:cNvPr>
          <p:cNvSpPr txBox="1"/>
          <p:nvPr/>
        </p:nvSpPr>
        <p:spPr>
          <a:xfrm>
            <a:off x="1493160" y="3067097"/>
            <a:ext cx="4557658" cy="261610"/>
          </a:xfrm>
          <a:prstGeom prst="rect">
            <a:avLst/>
          </a:prstGeom>
          <a:noFill/>
        </p:spPr>
        <p:txBody>
          <a:bodyPr wrap="none" rtlCol="0">
            <a:spAutoFit/>
          </a:bodyPr>
          <a:lstStyle/>
          <a:p>
            <a:pPr algn="l"/>
            <a:r>
              <a:rPr lang="ja-JP" altLang="en-US" sz="1100" b="0" i="0">
                <a:solidFill>
                  <a:srgbClr val="333333"/>
                </a:solidFill>
                <a:effectLst/>
                <a:latin typeface="Meiryo" panose="020B0604030504040204" pitchFamily="34" charset="-128"/>
                <a:ea typeface="Meiryo" panose="020B0604030504040204" pitchFamily="34" charset="-128"/>
              </a:rPr>
              <a:t>アラン・アスペ、ジョン・クラウザー、アントン・ツァイリンガー</a:t>
            </a:r>
            <a:endParaRPr kumimoji="0" lang="ja-JP" altLang="en-US" sz="1100" dirty="0">
              <a:solidFill>
                <a:schemeClr val="bg1"/>
              </a:solidFill>
              <a:latin typeface="Times New Roman" panose="02020603050405020304" pitchFamily="18" charset="0"/>
              <a:ea typeface="ＭＳ Ｐゴシック" panose="020B0600070205080204" pitchFamily="50" charset="-128"/>
              <a:cs typeface="Times New Roman" panose="02020603050405020304" pitchFamily="18" charset="0"/>
            </a:endParaRPr>
          </a:p>
        </p:txBody>
      </p:sp>
      <p:sp>
        <p:nvSpPr>
          <p:cNvPr id="4" name="テキスト ボックス 3">
            <a:extLst>
              <a:ext uri="{FF2B5EF4-FFF2-40B4-BE49-F238E27FC236}">
                <a16:creationId xmlns:a16="http://schemas.microsoft.com/office/drawing/2014/main" id="{5DBA6145-4D6C-FFDC-EC99-2E897276E013}"/>
              </a:ext>
            </a:extLst>
          </p:cNvPr>
          <p:cNvSpPr txBox="1"/>
          <p:nvPr/>
        </p:nvSpPr>
        <p:spPr>
          <a:xfrm>
            <a:off x="9573260" y="4868498"/>
            <a:ext cx="2031325" cy="830997"/>
          </a:xfrm>
          <a:prstGeom prst="rect">
            <a:avLst/>
          </a:prstGeom>
          <a:noFill/>
        </p:spPr>
        <p:txBody>
          <a:bodyPr wrap="none" rtlCol="0">
            <a:spAutoFit/>
          </a:bodyPr>
          <a:lstStyle/>
          <a:p>
            <a:pPr algn="l"/>
            <a:r>
              <a:rPr kumimoji="0" lang="ja-JP" altLang="en-US" sz="2400">
                <a:solidFill>
                  <a:schemeClr val="bg2">
                    <a:lumMod val="25000"/>
                  </a:schemeClr>
                </a:solidFill>
                <a:latin typeface="Times New Roman" panose="02020603050405020304" pitchFamily="18" charset="0"/>
                <a:ea typeface="ＭＳ Ｐゴシック" panose="020B0600070205080204" pitchFamily="50" charset="-128"/>
                <a:cs typeface="Times New Roman" panose="02020603050405020304" pitchFamily="18" charset="0"/>
              </a:rPr>
              <a:t>量子もつれ</a:t>
            </a:r>
            <a:endParaRPr kumimoji="0" lang="en-US" altLang="ja-JP" sz="2400" dirty="0">
              <a:solidFill>
                <a:schemeClr val="bg2">
                  <a:lumMod val="25000"/>
                </a:schemeClr>
              </a:solidFill>
              <a:latin typeface="Times New Roman" panose="02020603050405020304" pitchFamily="18" charset="0"/>
              <a:ea typeface="ＭＳ Ｐゴシック" panose="020B0600070205080204" pitchFamily="50" charset="-128"/>
              <a:cs typeface="Times New Roman" panose="02020603050405020304" pitchFamily="18" charset="0"/>
            </a:endParaRPr>
          </a:p>
          <a:p>
            <a:pPr algn="l"/>
            <a:r>
              <a:rPr kumimoji="0" lang="ja-JP" altLang="en-US" sz="2400">
                <a:solidFill>
                  <a:schemeClr val="bg2">
                    <a:lumMod val="25000"/>
                  </a:schemeClr>
                </a:solidFill>
                <a:latin typeface="Times New Roman" panose="02020603050405020304" pitchFamily="18" charset="0"/>
                <a:ea typeface="ＭＳ Ｐゴシック" panose="020B0600070205080204" pitchFamily="50" charset="-128"/>
                <a:cs typeface="Times New Roman" panose="02020603050405020304" pitchFamily="18" charset="0"/>
              </a:rPr>
              <a:t>（重ね合わせ）</a:t>
            </a:r>
            <a:endParaRPr kumimoji="0" lang="ja-JP" altLang="en-US" sz="2400" dirty="0">
              <a:solidFill>
                <a:schemeClr val="bg2">
                  <a:lumMod val="25000"/>
                </a:schemeClr>
              </a:solidFill>
              <a:latin typeface="Times New Roman" panose="02020603050405020304" pitchFamily="18" charset="0"/>
              <a:ea typeface="ＭＳ Ｐゴシック" panose="020B0600070205080204" pitchFamily="50" charset="-128"/>
              <a:cs typeface="Times New Roman" panose="02020603050405020304" pitchFamily="18" charset="0"/>
            </a:endParaRPr>
          </a:p>
        </p:txBody>
      </p:sp>
      <p:sp>
        <p:nvSpPr>
          <p:cNvPr id="11" name="下矢印 10">
            <a:extLst>
              <a:ext uri="{FF2B5EF4-FFF2-40B4-BE49-F238E27FC236}">
                <a16:creationId xmlns:a16="http://schemas.microsoft.com/office/drawing/2014/main" id="{405A7C76-7E87-A19E-9629-CB9A6F2690B5}"/>
              </a:ext>
            </a:extLst>
          </p:cNvPr>
          <p:cNvSpPr/>
          <p:nvPr/>
        </p:nvSpPr>
        <p:spPr>
          <a:xfrm>
            <a:off x="10077057" y="5774838"/>
            <a:ext cx="642216" cy="292288"/>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5F311C0A-1228-4B14-D077-F826971DD03D}"/>
              </a:ext>
            </a:extLst>
          </p:cNvPr>
          <p:cNvSpPr txBox="1"/>
          <p:nvPr/>
        </p:nvSpPr>
        <p:spPr>
          <a:xfrm>
            <a:off x="9549722" y="6125517"/>
            <a:ext cx="2339102" cy="461665"/>
          </a:xfrm>
          <a:prstGeom prst="rect">
            <a:avLst/>
          </a:prstGeom>
          <a:noFill/>
        </p:spPr>
        <p:txBody>
          <a:bodyPr wrap="none" rtlCol="0">
            <a:spAutoFit/>
          </a:bodyPr>
          <a:lstStyle/>
          <a:p>
            <a:pPr algn="l"/>
            <a:r>
              <a:rPr kumimoji="0" lang="ja-JP" altLang="en-US" sz="2400">
                <a:solidFill>
                  <a:schemeClr val="bg2">
                    <a:lumMod val="25000"/>
                  </a:schemeClr>
                </a:solidFill>
                <a:latin typeface="Times New Roman" panose="02020603050405020304" pitchFamily="18" charset="0"/>
                <a:ea typeface="ＭＳ Ｐゴシック" panose="020B0600070205080204" pitchFamily="50" charset="-128"/>
                <a:cs typeface="Times New Roman" panose="02020603050405020304" pitchFamily="18" charset="0"/>
              </a:rPr>
              <a:t>超並列化の実現</a:t>
            </a:r>
            <a:endParaRPr kumimoji="0" lang="ja-JP" altLang="en-US" sz="2400" dirty="0">
              <a:solidFill>
                <a:schemeClr val="bg2">
                  <a:lumMod val="25000"/>
                </a:schemeClr>
              </a:solidFill>
              <a:latin typeface="Times New Roman" panose="02020603050405020304" pitchFamily="18" charset="0"/>
              <a:ea typeface="ＭＳ Ｐゴシック" panose="020B0600070205080204" pitchFamily="50" charset="-128"/>
              <a:cs typeface="Times New Roman" panose="02020603050405020304" pitchFamily="18" charset="0"/>
            </a:endParaRPr>
          </a:p>
        </p:txBody>
      </p:sp>
      <p:sp>
        <p:nvSpPr>
          <p:cNvPr id="14" name="角丸四角形 13">
            <a:extLst>
              <a:ext uri="{FF2B5EF4-FFF2-40B4-BE49-F238E27FC236}">
                <a16:creationId xmlns:a16="http://schemas.microsoft.com/office/drawing/2014/main" id="{D2F060F1-888C-AF3E-87BD-2C0C7AD28463}"/>
              </a:ext>
            </a:extLst>
          </p:cNvPr>
          <p:cNvSpPr/>
          <p:nvPr/>
        </p:nvSpPr>
        <p:spPr>
          <a:xfrm>
            <a:off x="9319260" y="4770120"/>
            <a:ext cx="2659380" cy="19050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415465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コンピュータ言語</a:t>
            </a:r>
            <a:endParaRPr kumimoji="1" lang="ja-JP" altLang="en-US" dirty="0"/>
          </a:p>
        </p:txBody>
      </p:sp>
      <p:sp>
        <p:nvSpPr>
          <p:cNvPr id="3" name="コンテンツ プレースホルダー 2"/>
          <p:cNvSpPr>
            <a:spLocks noGrp="1"/>
          </p:cNvSpPr>
          <p:nvPr>
            <p:ph idx="1"/>
          </p:nvPr>
        </p:nvSpPr>
        <p:spPr/>
        <p:txBody>
          <a:bodyPr/>
          <a:lstStyle/>
          <a:p>
            <a:pPr>
              <a:buFont typeface="Wingdings" charset="2"/>
              <a:buChar char="n"/>
            </a:pPr>
            <a:r>
              <a:rPr kumimoji="1" lang="ja-JP" altLang="en-US" dirty="0"/>
              <a:t>低水準言語</a:t>
            </a:r>
          </a:p>
          <a:p>
            <a:pPr lvl="1">
              <a:buFont typeface="Wingdings" charset="2"/>
              <a:buChar char="n"/>
            </a:pPr>
            <a:r>
              <a:rPr kumimoji="1" lang="ja-JP" altLang="en-US" dirty="0"/>
              <a:t>機械語、アセンブリ言語</a:t>
            </a:r>
          </a:p>
          <a:p>
            <a:pPr>
              <a:buFont typeface="Wingdings" charset="2"/>
              <a:buChar char="n"/>
            </a:pPr>
            <a:r>
              <a:rPr kumimoji="1" lang="ja-JP" altLang="en-US" dirty="0"/>
              <a:t>高水準言語</a:t>
            </a:r>
          </a:p>
          <a:p>
            <a:pPr lvl="1">
              <a:buFont typeface="Wingdings" charset="2"/>
              <a:buChar char="n"/>
            </a:pPr>
            <a:r>
              <a:rPr kumimoji="1" lang="ja-JP" altLang="en-US" dirty="0"/>
              <a:t>コンパイラ型（</a:t>
            </a:r>
            <a:r>
              <a:rPr kumimoji="1" lang="en-US" altLang="ja-JP" dirty="0"/>
              <a:t>Fortran, C</a:t>
            </a:r>
            <a:r>
              <a:rPr kumimoji="1" lang="ja-JP" altLang="en-US" dirty="0"/>
              <a:t>言語など）</a:t>
            </a:r>
          </a:p>
          <a:p>
            <a:pPr lvl="1">
              <a:buFont typeface="Wingdings" charset="2"/>
              <a:buChar char="n"/>
            </a:pPr>
            <a:r>
              <a:rPr kumimoji="1" lang="ja-JP" altLang="en-US" dirty="0"/>
              <a:t>インタプリタ型（</a:t>
            </a:r>
            <a:r>
              <a:rPr kumimoji="1" lang="en-US" altLang="ja-JP" dirty="0"/>
              <a:t>R, python, Perl</a:t>
            </a:r>
            <a:r>
              <a:rPr kumimoji="1" lang="ja-JP" altLang="en-US" dirty="0"/>
              <a:t>など）</a:t>
            </a: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001294"/>
            <a:ext cx="4648200" cy="2819400"/>
          </a:xfrm>
          <a:prstGeom prst="rect">
            <a:avLst/>
          </a:prstGeom>
        </p:spPr>
      </p:pic>
      <p:sp>
        <p:nvSpPr>
          <p:cNvPr id="5" name="テキスト ボックス 4"/>
          <p:cNvSpPr txBox="1"/>
          <p:nvPr/>
        </p:nvSpPr>
        <p:spPr>
          <a:xfrm>
            <a:off x="881066" y="4149920"/>
            <a:ext cx="451437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1" i="0" u="sng"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例：</a:t>
            </a:r>
            <a:r>
              <a:rPr kumimoji="1" lang="en-US" altLang="ja-JP" sz="2800" b="1" i="0" u="sng"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a:t>
            </a:r>
            <a:r>
              <a:rPr kumimoji="1" lang="ja-JP" altLang="en-US" sz="2800" b="1" i="0" u="sng"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言語プログラミング手順</a:t>
            </a:r>
          </a:p>
        </p:txBody>
      </p:sp>
      <p:sp>
        <p:nvSpPr>
          <p:cNvPr id="7" name="テキスト ボックス 6"/>
          <p:cNvSpPr txBox="1"/>
          <p:nvPr/>
        </p:nvSpPr>
        <p:spPr>
          <a:xfrm>
            <a:off x="966788" y="4695843"/>
            <a:ext cx="4033838" cy="1200329"/>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プログラムをファイルに書く</a:t>
            </a:r>
            <a:endParaRPr kumimoji="1" lang="en-US" altLang="ja-JP"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そのプログラムをコンパイルする</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1" lang="ja-JP"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コンパイルにより作成された実行ファイルを実行する</a:t>
            </a:r>
          </a:p>
        </p:txBody>
      </p:sp>
    </p:spTree>
    <p:extLst>
      <p:ext uri="{BB962C8B-B14F-4D97-AF65-F5344CB8AC3E}">
        <p14:creationId xmlns:p14="http://schemas.microsoft.com/office/powerpoint/2010/main" val="2393691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A61C0D-BDD5-C598-9AEF-49C2AF6F86C4}"/>
              </a:ext>
            </a:extLst>
          </p:cNvPr>
          <p:cNvSpPr>
            <a:spLocks noGrp="1"/>
          </p:cNvSpPr>
          <p:nvPr>
            <p:ph type="title"/>
          </p:nvPr>
        </p:nvSpPr>
        <p:spPr/>
        <p:txBody>
          <a:bodyPr/>
          <a:lstStyle/>
          <a:p>
            <a:r>
              <a:rPr kumimoji="1" lang="ja-JP" altLang="en-US"/>
              <a:t>コンパイラ言語でのプログラムの実行</a:t>
            </a:r>
          </a:p>
        </p:txBody>
      </p:sp>
      <p:pic>
        <p:nvPicPr>
          <p:cNvPr id="5" name="図 4" descr="グラフィカル ユーザー インターフェイス, テキスト, アプリケーション&#10;&#10;自動的に生成された説明">
            <a:extLst>
              <a:ext uri="{FF2B5EF4-FFF2-40B4-BE49-F238E27FC236}">
                <a16:creationId xmlns:a16="http://schemas.microsoft.com/office/drawing/2014/main" id="{88C859D5-8799-FDA5-4B41-45554EA8C936}"/>
              </a:ext>
            </a:extLst>
          </p:cNvPr>
          <p:cNvPicPr>
            <a:picLocks noChangeAspect="1"/>
          </p:cNvPicPr>
          <p:nvPr/>
        </p:nvPicPr>
        <p:blipFill>
          <a:blip r:embed="rId2"/>
          <a:stretch>
            <a:fillRect/>
          </a:stretch>
        </p:blipFill>
        <p:spPr>
          <a:xfrm>
            <a:off x="436179" y="2835965"/>
            <a:ext cx="3598248" cy="2027584"/>
          </a:xfrm>
          <a:prstGeom prst="rect">
            <a:avLst/>
          </a:prstGeom>
        </p:spPr>
      </p:pic>
      <p:sp>
        <p:nvSpPr>
          <p:cNvPr id="6" name="テキスト ボックス 5">
            <a:extLst>
              <a:ext uri="{FF2B5EF4-FFF2-40B4-BE49-F238E27FC236}">
                <a16:creationId xmlns:a16="http://schemas.microsoft.com/office/drawing/2014/main" id="{89990E24-D24D-B377-D143-73CD891969BC}"/>
              </a:ext>
            </a:extLst>
          </p:cNvPr>
          <p:cNvSpPr txBox="1"/>
          <p:nvPr/>
        </p:nvSpPr>
        <p:spPr>
          <a:xfrm>
            <a:off x="436179" y="2466633"/>
            <a:ext cx="2815194" cy="369332"/>
          </a:xfrm>
          <a:prstGeom prst="rect">
            <a:avLst/>
          </a:prstGeom>
          <a:noFill/>
        </p:spPr>
        <p:txBody>
          <a:bodyPr wrap="none" rtlCol="0">
            <a:spAutoFit/>
          </a:bodyPr>
          <a:lstStyle/>
          <a:p>
            <a:r>
              <a:rPr kumimoji="1" lang="ja-JP" altLang="en-US"/>
              <a:t>プログラムをエディタで書く</a:t>
            </a:r>
          </a:p>
        </p:txBody>
      </p:sp>
      <p:pic>
        <p:nvPicPr>
          <p:cNvPr id="8" name="図 7" descr="テキスト, 手紙&#10;&#10;自動的に生成された説明">
            <a:extLst>
              <a:ext uri="{FF2B5EF4-FFF2-40B4-BE49-F238E27FC236}">
                <a16:creationId xmlns:a16="http://schemas.microsoft.com/office/drawing/2014/main" id="{77EDE8B2-5818-F13E-7E05-8972FE6964CD}"/>
              </a:ext>
            </a:extLst>
          </p:cNvPr>
          <p:cNvPicPr>
            <a:picLocks noChangeAspect="1"/>
          </p:cNvPicPr>
          <p:nvPr/>
        </p:nvPicPr>
        <p:blipFill>
          <a:blip r:embed="rId3"/>
          <a:stretch>
            <a:fillRect/>
          </a:stretch>
        </p:blipFill>
        <p:spPr>
          <a:xfrm>
            <a:off x="4720535" y="3156902"/>
            <a:ext cx="4701761" cy="1385710"/>
          </a:xfrm>
          <a:prstGeom prst="rect">
            <a:avLst/>
          </a:prstGeom>
          <a:solidFill>
            <a:schemeClr val="accent1">
              <a:lumMod val="40000"/>
              <a:lumOff val="60000"/>
            </a:schemeClr>
          </a:solidFill>
          <a:ln>
            <a:solidFill>
              <a:schemeClr val="tx1"/>
            </a:solidFill>
          </a:ln>
        </p:spPr>
      </p:pic>
      <p:cxnSp>
        <p:nvCxnSpPr>
          <p:cNvPr id="10" name="直線矢印コネクタ 9">
            <a:extLst>
              <a:ext uri="{FF2B5EF4-FFF2-40B4-BE49-F238E27FC236}">
                <a16:creationId xmlns:a16="http://schemas.microsoft.com/office/drawing/2014/main" id="{FCBA37FC-B4D1-5155-72A1-7250296643B4}"/>
              </a:ext>
            </a:extLst>
          </p:cNvPr>
          <p:cNvCxnSpPr/>
          <p:nvPr/>
        </p:nvCxnSpPr>
        <p:spPr>
          <a:xfrm>
            <a:off x="4141076" y="3849757"/>
            <a:ext cx="4729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546675F7-D50B-7AF8-DFAF-AB460D4DF1F8}"/>
              </a:ext>
            </a:extLst>
          </p:cNvPr>
          <p:cNvCxnSpPr/>
          <p:nvPr/>
        </p:nvCxnSpPr>
        <p:spPr>
          <a:xfrm>
            <a:off x="9017647" y="4701095"/>
            <a:ext cx="4729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7A58D15B-98E1-12E6-3B8B-EA0BFE41AAFD}"/>
              </a:ext>
            </a:extLst>
          </p:cNvPr>
          <p:cNvSpPr txBox="1"/>
          <p:nvPr/>
        </p:nvSpPr>
        <p:spPr>
          <a:xfrm>
            <a:off x="9858811" y="4486360"/>
            <a:ext cx="1646605" cy="369332"/>
          </a:xfrm>
          <a:prstGeom prst="rect">
            <a:avLst/>
          </a:prstGeom>
          <a:noFill/>
        </p:spPr>
        <p:txBody>
          <a:bodyPr wrap="none" rtlCol="0">
            <a:spAutoFit/>
          </a:bodyPr>
          <a:lstStyle/>
          <a:p>
            <a:r>
              <a:rPr kumimoji="1" lang="ja-JP" altLang="en-US"/>
              <a:t>ターミナル出力</a:t>
            </a:r>
          </a:p>
        </p:txBody>
      </p:sp>
      <p:sp>
        <p:nvSpPr>
          <p:cNvPr id="13" name="テキスト ボックス 12">
            <a:extLst>
              <a:ext uri="{FF2B5EF4-FFF2-40B4-BE49-F238E27FC236}">
                <a16:creationId xmlns:a16="http://schemas.microsoft.com/office/drawing/2014/main" id="{122F0CEC-ED8D-1FDF-0145-23423C89AC7B}"/>
              </a:ext>
            </a:extLst>
          </p:cNvPr>
          <p:cNvSpPr txBox="1"/>
          <p:nvPr/>
        </p:nvSpPr>
        <p:spPr>
          <a:xfrm>
            <a:off x="9785238" y="4855692"/>
            <a:ext cx="2228495" cy="369332"/>
          </a:xfrm>
          <a:prstGeom prst="rect">
            <a:avLst/>
          </a:prstGeom>
          <a:noFill/>
        </p:spPr>
        <p:txBody>
          <a:bodyPr wrap="none" rtlCol="0">
            <a:spAutoFit/>
          </a:bodyPr>
          <a:lstStyle/>
          <a:p>
            <a:r>
              <a:rPr lang="ja-JP" altLang="en-US"/>
              <a:t>「</a:t>
            </a:r>
            <a:r>
              <a:rPr lang="en-US" altLang="ja-JP" dirty="0"/>
              <a:t>C</a:t>
            </a:r>
            <a:r>
              <a:rPr lang="ja-JP" altLang="en-US"/>
              <a:t>言語はじめました」</a:t>
            </a:r>
            <a:endParaRPr kumimoji="1" lang="ja-JP" altLang="en-US"/>
          </a:p>
        </p:txBody>
      </p:sp>
      <p:sp>
        <p:nvSpPr>
          <p:cNvPr id="14" name="テキスト ボックス 13">
            <a:extLst>
              <a:ext uri="{FF2B5EF4-FFF2-40B4-BE49-F238E27FC236}">
                <a16:creationId xmlns:a16="http://schemas.microsoft.com/office/drawing/2014/main" id="{F61398FC-CE02-936A-C6A8-984B9A03BC07}"/>
              </a:ext>
            </a:extLst>
          </p:cNvPr>
          <p:cNvSpPr txBox="1"/>
          <p:nvPr/>
        </p:nvSpPr>
        <p:spPr>
          <a:xfrm>
            <a:off x="436179" y="5252524"/>
            <a:ext cx="10201062" cy="861774"/>
          </a:xfrm>
          <a:prstGeom prst="rect">
            <a:avLst/>
          </a:prstGeom>
          <a:noFill/>
        </p:spPr>
        <p:txBody>
          <a:bodyPr wrap="none" rtlCol="0">
            <a:spAutoFit/>
          </a:bodyPr>
          <a:lstStyle/>
          <a:p>
            <a:r>
              <a:rPr kumimoji="1" lang="ja-JP" altLang="en-US"/>
              <a:t>エディタ：プログラムや文書を作成・編集するアプリケーション</a:t>
            </a:r>
            <a:r>
              <a:rPr kumimoji="1" lang="ja-JP" altLang="en-US" sz="1400"/>
              <a:t>（プログラム作成には</a:t>
            </a:r>
            <a:r>
              <a:rPr kumimoji="1" lang="en-US" altLang="ja-JP" sz="1400" dirty="0"/>
              <a:t>VS code, emacs, </a:t>
            </a:r>
            <a:r>
              <a:rPr kumimoji="1" lang="en-US" altLang="ja-JP" sz="1400" dirty="0" err="1"/>
              <a:t>Xcode</a:t>
            </a:r>
            <a:r>
              <a:rPr kumimoji="1" lang="ja-JP" altLang="en-US" sz="1400"/>
              <a:t>などが良い）</a:t>
            </a:r>
            <a:endParaRPr kumimoji="1" lang="en-US" altLang="ja-JP" sz="1400" dirty="0"/>
          </a:p>
          <a:p>
            <a:r>
              <a:rPr lang="ja-JP" altLang="en-US"/>
              <a:t>ターミナル：ファイルやディレクトリの編集したり、プログラムを実行することができるアプリケーション</a:t>
            </a:r>
            <a:endParaRPr lang="en-US" altLang="ja-JP" dirty="0"/>
          </a:p>
          <a:p>
            <a:r>
              <a:rPr lang="ja-JP" altLang="en-US" sz="1400"/>
              <a:t>（</a:t>
            </a:r>
            <a:r>
              <a:rPr lang="en-US" altLang="ja-JP" sz="1400" dirty="0" err="1"/>
              <a:t>linux</a:t>
            </a:r>
            <a:r>
              <a:rPr lang="ja-JP" altLang="en-US" sz="1400"/>
              <a:t>や</a:t>
            </a:r>
            <a:r>
              <a:rPr lang="en-US" altLang="ja-JP" sz="1400" dirty="0"/>
              <a:t>mac</a:t>
            </a:r>
            <a:r>
              <a:rPr lang="ja-JP" altLang="en-US" sz="1400"/>
              <a:t>は備付</a:t>
            </a:r>
            <a:r>
              <a:rPr lang="en-US" altLang="ja-JP" sz="1400" dirty="0"/>
              <a:t>, windows</a:t>
            </a:r>
            <a:r>
              <a:rPr lang="ja-JP" altLang="en-US" sz="1400"/>
              <a:t>は</a:t>
            </a:r>
            <a:r>
              <a:rPr lang="en-US" altLang="ja-JP" sz="1400" dirty="0"/>
              <a:t>VS code</a:t>
            </a:r>
            <a:r>
              <a:rPr lang="ja-JP" altLang="en-US" sz="1400"/>
              <a:t>でターミナルを開ける。</a:t>
            </a:r>
            <a:r>
              <a:rPr lang="en-US" altLang="ja-JP" sz="1400" dirty="0"/>
              <a:t>windows terminal</a:t>
            </a:r>
            <a:r>
              <a:rPr lang="ja-JP" altLang="en-US" sz="1400"/>
              <a:t>や</a:t>
            </a:r>
            <a:r>
              <a:rPr lang="en-US" altLang="ja-JP" sz="1400" dirty="0" err="1"/>
              <a:t>cygwin</a:t>
            </a:r>
            <a:r>
              <a:rPr lang="ja-JP" altLang="en-US" sz="1400"/>
              <a:t>も</a:t>
            </a:r>
            <a:r>
              <a:rPr lang="en-US" altLang="ja-JP" sz="1400" dirty="0"/>
              <a:t>OK</a:t>
            </a:r>
            <a:r>
              <a:rPr lang="ja-JP" altLang="en-US" sz="1400"/>
              <a:t>）</a:t>
            </a:r>
            <a:endParaRPr kumimoji="1" lang="ja-JP" altLang="en-US" sz="1400"/>
          </a:p>
        </p:txBody>
      </p:sp>
      <p:sp>
        <p:nvSpPr>
          <p:cNvPr id="15" name="テキスト ボックス 14">
            <a:extLst>
              <a:ext uri="{FF2B5EF4-FFF2-40B4-BE49-F238E27FC236}">
                <a16:creationId xmlns:a16="http://schemas.microsoft.com/office/drawing/2014/main" id="{A9E74FC9-FAAB-A6F6-CA7F-AF07FE2177BA}"/>
              </a:ext>
            </a:extLst>
          </p:cNvPr>
          <p:cNvSpPr txBox="1"/>
          <p:nvPr/>
        </p:nvSpPr>
        <p:spPr>
          <a:xfrm>
            <a:off x="6802828" y="6399422"/>
            <a:ext cx="5238935" cy="369332"/>
          </a:xfrm>
          <a:prstGeom prst="rect">
            <a:avLst/>
          </a:prstGeom>
          <a:noFill/>
        </p:spPr>
        <p:txBody>
          <a:bodyPr wrap="none" rtlCol="0">
            <a:spAutoFit/>
          </a:bodyPr>
          <a:lstStyle/>
          <a:p>
            <a:r>
              <a:rPr kumimoji="1" lang="ja-JP" altLang="en-US"/>
              <a:t>次週からインタプリタ型言語である</a:t>
            </a:r>
            <a:r>
              <a:rPr kumimoji="1" lang="en-US" altLang="ja-JP" dirty="0"/>
              <a:t>python</a:t>
            </a:r>
            <a:r>
              <a:rPr kumimoji="1" lang="ja-JP" altLang="en-US"/>
              <a:t>を使います</a:t>
            </a:r>
          </a:p>
        </p:txBody>
      </p:sp>
    </p:spTree>
    <p:extLst>
      <p:ext uri="{BB962C8B-B14F-4D97-AF65-F5344CB8AC3E}">
        <p14:creationId xmlns:p14="http://schemas.microsoft.com/office/powerpoint/2010/main" val="2313957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B57232-12A9-EBE4-A1C2-91C5A66667EF}"/>
              </a:ext>
            </a:extLst>
          </p:cNvPr>
          <p:cNvSpPr>
            <a:spLocks noGrp="1"/>
          </p:cNvSpPr>
          <p:nvPr>
            <p:ph type="title"/>
          </p:nvPr>
        </p:nvSpPr>
        <p:spPr/>
        <p:txBody>
          <a:bodyPr/>
          <a:lstStyle/>
          <a:p>
            <a:r>
              <a:rPr kumimoji="1" lang="ja-JP" altLang="en-US"/>
              <a:t>デジタル情報（復習）</a:t>
            </a:r>
          </a:p>
        </p:txBody>
      </p:sp>
      <p:sp>
        <p:nvSpPr>
          <p:cNvPr id="3" name="コンテンツ プレースホルダー 2">
            <a:extLst>
              <a:ext uri="{FF2B5EF4-FFF2-40B4-BE49-F238E27FC236}">
                <a16:creationId xmlns:a16="http://schemas.microsoft.com/office/drawing/2014/main" id="{BE6D15F0-761A-CF1B-E5EC-9149CD6DD5E6}"/>
              </a:ext>
            </a:extLst>
          </p:cNvPr>
          <p:cNvSpPr>
            <a:spLocks noGrp="1"/>
          </p:cNvSpPr>
          <p:nvPr>
            <p:ph idx="1"/>
          </p:nvPr>
        </p:nvSpPr>
        <p:spPr>
          <a:xfrm>
            <a:off x="838200" y="1594397"/>
            <a:ext cx="10515600" cy="4351338"/>
          </a:xfrm>
        </p:spPr>
        <p:txBody>
          <a:bodyPr/>
          <a:lstStyle/>
          <a:p>
            <a:r>
              <a:rPr kumimoji="1" lang="ja-JP" altLang="en-US"/>
              <a:t>ビット</a:t>
            </a:r>
            <a:r>
              <a:rPr kumimoji="1" lang="en-US" altLang="ja-JP" dirty="0"/>
              <a:t>(bit)</a:t>
            </a:r>
            <a:r>
              <a:rPr kumimoji="1" lang="ja-JP" altLang="en-US"/>
              <a:t>とバイト（</a:t>
            </a:r>
            <a:r>
              <a:rPr kumimoji="1" lang="en-US" altLang="ja-JP" dirty="0"/>
              <a:t>byte</a:t>
            </a:r>
            <a:r>
              <a:rPr kumimoji="1" lang="ja-JP" altLang="en-US"/>
              <a:t>）</a:t>
            </a:r>
            <a:endParaRPr kumimoji="1" lang="en-US" altLang="ja-JP" dirty="0"/>
          </a:p>
          <a:p>
            <a:pPr marL="0" indent="0">
              <a:buNone/>
            </a:pPr>
            <a:endParaRPr kumimoji="1" lang="en-US" altLang="ja-JP" dirty="0"/>
          </a:p>
          <a:p>
            <a:endParaRPr lang="en-US" altLang="ja-JP" dirty="0"/>
          </a:p>
          <a:p>
            <a:r>
              <a:rPr kumimoji="1" lang="ja-JP" altLang="en-US"/>
              <a:t>単位の接頭辞</a:t>
            </a:r>
            <a:endParaRPr kumimoji="1" lang="en-US" altLang="ja-JP" dirty="0"/>
          </a:p>
          <a:p>
            <a:pPr marL="0" indent="0">
              <a:buNone/>
            </a:pPr>
            <a:endParaRPr kumimoji="1" lang="en-US" altLang="ja-JP" dirty="0"/>
          </a:p>
          <a:p>
            <a:endParaRPr lang="en-US" altLang="ja-JP" dirty="0"/>
          </a:p>
          <a:p>
            <a:r>
              <a:rPr kumimoji="1" lang="ja-JP" altLang="en-US"/>
              <a:t>二進数と</a:t>
            </a:r>
            <a:r>
              <a:rPr kumimoji="1" lang="en-US" altLang="ja-JP" dirty="0"/>
              <a:t>n</a:t>
            </a:r>
            <a:r>
              <a:rPr kumimoji="1" lang="ja-JP" altLang="en-US"/>
              <a:t>進数</a:t>
            </a:r>
          </a:p>
        </p:txBody>
      </p:sp>
    </p:spTree>
    <p:extLst>
      <p:ext uri="{BB962C8B-B14F-4D97-AF65-F5344CB8AC3E}">
        <p14:creationId xmlns:p14="http://schemas.microsoft.com/office/powerpoint/2010/main" val="2972495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a:extLst>
              <a:ext uri="{FF2B5EF4-FFF2-40B4-BE49-F238E27FC236}">
                <a16:creationId xmlns:a16="http://schemas.microsoft.com/office/drawing/2014/main" id="{BBD8C0CD-79B1-72C6-0799-A3481F42E078}"/>
              </a:ext>
            </a:extLst>
          </p:cNvPr>
          <p:cNvSpPr>
            <a:spLocks noChangeArrowheads="1"/>
          </p:cNvSpPr>
          <p:nvPr/>
        </p:nvSpPr>
        <p:spPr bwMode="auto">
          <a:xfrm>
            <a:off x="184535" y="1429407"/>
            <a:ext cx="6363411" cy="4424856"/>
          </a:xfrm>
          <a:prstGeom prst="rect">
            <a:avLst/>
          </a:prstGeom>
          <a:solidFill>
            <a:schemeClr val="accent1">
              <a:lumMod val="40000"/>
              <a:lumOff val="60000"/>
            </a:schemeClr>
          </a:solidFill>
          <a:ln>
            <a:noFill/>
          </a:ln>
        </p:spPr>
        <p:txBody>
          <a:bodyPr/>
          <a:lstStyle>
            <a:lvl1pPr>
              <a:spcBef>
                <a:spcPct val="20000"/>
              </a:spcBef>
              <a:buChar char="•"/>
              <a:defRPr kumimoji="1" sz="3200">
                <a:solidFill>
                  <a:schemeClr val="tx1"/>
                </a:solidFill>
                <a:latin typeface="Arial" panose="020B0604020202020204" pitchFamily="34" charset="0"/>
                <a:ea typeface="ＭＳ Ｐゴシック" panose="020B0600070205080204" pitchFamily="34" charset="-128"/>
              </a:defRPr>
            </a:lvl1pPr>
            <a:lvl2pPr marL="827088" indent="-285750">
              <a:spcBef>
                <a:spcPct val="20000"/>
              </a:spcBef>
              <a:buChar char="–"/>
              <a:defRPr kumimoji="1" sz="2800">
                <a:solidFill>
                  <a:schemeClr val="tx1"/>
                </a:solidFill>
                <a:latin typeface="Arial" panose="020B0604020202020204" pitchFamily="34" charset="0"/>
                <a:ea typeface="ＭＳ Ｐゴシック" panose="020B0600070205080204" pitchFamily="34" charset="-128"/>
              </a:defRPr>
            </a:lvl2pPr>
            <a:lvl3pPr marL="1235075" indent="-228600">
              <a:spcBef>
                <a:spcPct val="20000"/>
              </a:spcBef>
              <a:buChar char="•"/>
              <a:defRPr kumimoji="1" sz="2400">
                <a:solidFill>
                  <a:schemeClr val="tx1"/>
                </a:solidFill>
                <a:latin typeface="Arial" panose="020B0604020202020204" pitchFamily="34" charset="0"/>
                <a:ea typeface="ＭＳ Ｐゴシック" panose="020B0600070205080204" pitchFamily="34" charset="-128"/>
              </a:defRPr>
            </a:lvl3pPr>
            <a:lvl4pPr marL="1643063" indent="-228600">
              <a:spcBef>
                <a:spcPct val="20000"/>
              </a:spcBef>
              <a:buChar char="–"/>
              <a:defRPr kumimoji="1"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ＭＳ Ｐゴシック" panose="020B0600070205080204" pitchFamily="34" charset="-128"/>
              </a:defRPr>
            </a:lvl9pPr>
          </a:lstStyle>
          <a:p>
            <a:pPr eaLnBrk="1" hangingPunct="1">
              <a:lnSpc>
                <a:spcPct val="90000"/>
              </a:lnSpc>
              <a:buFontTx/>
              <a:buNone/>
            </a:pPr>
            <a:r>
              <a:rPr lang="ja-JP" altLang="en-US" sz="1800" u="sng"/>
              <a:t>数値データの表現法</a:t>
            </a:r>
            <a:endParaRPr lang="en-US" altLang="ja-JP" sz="1800" u="sng" dirty="0"/>
          </a:p>
          <a:p>
            <a:pPr eaLnBrk="1" hangingPunct="1">
              <a:lnSpc>
                <a:spcPct val="90000"/>
              </a:lnSpc>
              <a:buFontTx/>
              <a:buNone/>
            </a:pPr>
            <a:r>
              <a:rPr lang="ja-JP" altLang="en-US" sz="1800"/>
              <a:t>（１）</a:t>
            </a:r>
            <a:r>
              <a:rPr lang="ja-JP" altLang="en-US" sz="1800" u="sng"/>
              <a:t>整数型</a:t>
            </a:r>
            <a:endParaRPr lang="en-US" altLang="ja-JP" sz="1800" u="sng" dirty="0"/>
          </a:p>
          <a:p>
            <a:pPr eaLnBrk="1" hangingPunct="1">
              <a:lnSpc>
                <a:spcPct val="90000"/>
              </a:lnSpc>
              <a:buFontTx/>
              <a:buNone/>
            </a:pPr>
            <a:r>
              <a:rPr lang="ja-JP" altLang="en-US" sz="1800"/>
              <a:t>１）</a:t>
            </a:r>
            <a:r>
              <a:rPr lang="ja-JP" altLang="en-US" sz="1800" u="sng"/>
              <a:t>符号なし整数と符号付整数</a:t>
            </a:r>
            <a:endParaRPr lang="en-US" altLang="ja-JP" sz="1800" u="sng" dirty="0"/>
          </a:p>
          <a:p>
            <a:pPr eaLnBrk="1" hangingPunct="1">
              <a:lnSpc>
                <a:spcPct val="90000"/>
              </a:lnSpc>
              <a:buFontTx/>
              <a:buNone/>
            </a:pPr>
            <a:endParaRPr lang="en-US" altLang="ja-JP" sz="1800" u="sng" dirty="0"/>
          </a:p>
          <a:p>
            <a:pPr eaLnBrk="1" hangingPunct="1">
              <a:lnSpc>
                <a:spcPct val="90000"/>
              </a:lnSpc>
              <a:buFontTx/>
              <a:buNone/>
            </a:pPr>
            <a:r>
              <a:rPr lang="ja-JP" altLang="ja-JP" sz="1800"/>
              <a:t>①</a:t>
            </a:r>
            <a:r>
              <a:rPr lang="ja-JP" altLang="en-US" sz="1800" u="sng"/>
              <a:t>符号なし整数</a:t>
            </a:r>
            <a:endParaRPr lang="en-US" altLang="ja-JP" sz="1800" u="sng" dirty="0"/>
          </a:p>
          <a:p>
            <a:pPr eaLnBrk="1" hangingPunct="1">
              <a:lnSpc>
                <a:spcPct val="90000"/>
              </a:lnSpc>
              <a:buFontTx/>
              <a:buNone/>
            </a:pPr>
            <a:r>
              <a:rPr lang="en-US" altLang="ja-JP" sz="1800" dirty="0"/>
              <a:t>8</a:t>
            </a:r>
            <a:r>
              <a:rPr lang="ja-JP" altLang="en-US" sz="1800"/>
              <a:t>ビットの符号なし整数では、０～２５５を表現できる。</a:t>
            </a:r>
            <a:endParaRPr lang="en-US" altLang="ja-JP" sz="1800" dirty="0"/>
          </a:p>
          <a:p>
            <a:pPr eaLnBrk="1" hangingPunct="1">
              <a:lnSpc>
                <a:spcPct val="90000"/>
              </a:lnSpc>
              <a:buFontTx/>
              <a:buNone/>
            </a:pPr>
            <a:r>
              <a:rPr lang="en-US" altLang="ja-JP" sz="1800" dirty="0"/>
              <a:t>32</a:t>
            </a:r>
            <a:r>
              <a:rPr lang="ja-JP" altLang="en-US" sz="1800"/>
              <a:t>ビットの符号なし整数では、０～</a:t>
            </a:r>
            <a:r>
              <a:rPr lang="en-US" altLang="ja-JP" sz="1800" dirty="0"/>
              <a:t>4,294,967,295</a:t>
            </a:r>
            <a:r>
              <a:rPr lang="ja-JP" altLang="en-US" sz="1800"/>
              <a:t>を表現できる。</a:t>
            </a:r>
            <a:endParaRPr lang="en-US" altLang="ja-JP" sz="1800" dirty="0"/>
          </a:p>
          <a:p>
            <a:pPr eaLnBrk="1" hangingPunct="1">
              <a:lnSpc>
                <a:spcPct val="90000"/>
              </a:lnSpc>
              <a:buFontTx/>
              <a:buNone/>
            </a:pPr>
            <a:r>
              <a:rPr lang="ja-JP" altLang="en-US" sz="1800"/>
              <a:t>②</a:t>
            </a:r>
            <a:r>
              <a:rPr lang="ja-JP" altLang="en-US" sz="1800" u="sng"/>
              <a:t>符号付整数</a:t>
            </a:r>
            <a:endParaRPr lang="en-US" altLang="ja-JP" sz="1800" u="sng" dirty="0"/>
          </a:p>
          <a:p>
            <a:pPr eaLnBrk="1" hangingPunct="1">
              <a:lnSpc>
                <a:spcPct val="90000"/>
              </a:lnSpc>
              <a:buFontTx/>
              <a:buNone/>
            </a:pPr>
            <a:r>
              <a:rPr lang="ja-JP" altLang="en-US" sz="1800"/>
              <a:t>最上位ビットで正負を表す。</a:t>
            </a:r>
            <a:endParaRPr lang="en-US" altLang="ja-JP" sz="1800" dirty="0"/>
          </a:p>
          <a:p>
            <a:pPr eaLnBrk="1" hangingPunct="1">
              <a:lnSpc>
                <a:spcPct val="90000"/>
              </a:lnSpc>
              <a:buFontTx/>
              <a:buNone/>
            </a:pPr>
            <a:r>
              <a:rPr lang="en-US" altLang="ja-JP" sz="1800" dirty="0"/>
              <a:t>8</a:t>
            </a:r>
            <a:r>
              <a:rPr lang="ja-JP" altLang="en-US" sz="1800"/>
              <a:t>ビットの符号付整数では、－１２７～１２７を表現できる。</a:t>
            </a:r>
            <a:endParaRPr lang="en-US" altLang="ja-JP" sz="1800" dirty="0"/>
          </a:p>
          <a:p>
            <a:pPr eaLnBrk="1" hangingPunct="1">
              <a:lnSpc>
                <a:spcPct val="90000"/>
              </a:lnSpc>
              <a:buFontTx/>
              <a:buNone/>
            </a:pPr>
            <a:r>
              <a:rPr lang="en-US" altLang="ja-JP" sz="1800" dirty="0"/>
              <a:t>32</a:t>
            </a:r>
            <a:r>
              <a:rPr lang="ja-JP" altLang="en-US" sz="1800"/>
              <a:t>ビットの符号付整数では、</a:t>
            </a:r>
            <a:r>
              <a:rPr lang="en-US" altLang="ja-JP" sz="1800" dirty="0"/>
              <a:t>-2,147,483,647~2,147,483,647</a:t>
            </a:r>
            <a:r>
              <a:rPr lang="ja-JP" altLang="en-US" sz="1800"/>
              <a:t>を表現できる。</a:t>
            </a:r>
            <a:endParaRPr lang="en-US" altLang="ja-JP" sz="1800" dirty="0"/>
          </a:p>
          <a:p>
            <a:pPr eaLnBrk="1" hangingPunct="1">
              <a:lnSpc>
                <a:spcPct val="90000"/>
              </a:lnSpc>
              <a:buFontTx/>
              <a:buNone/>
            </a:pPr>
            <a:r>
              <a:rPr lang="ja-JP" altLang="en-US" sz="1800"/>
              <a:t>③</a:t>
            </a:r>
            <a:r>
              <a:rPr lang="ja-JP" altLang="en-US" sz="1800" u="sng"/>
              <a:t>負の数の補数表示</a:t>
            </a:r>
            <a:endParaRPr lang="en-US" altLang="ja-JP" sz="1800" u="sng" dirty="0"/>
          </a:p>
        </p:txBody>
      </p:sp>
      <p:sp>
        <p:nvSpPr>
          <p:cNvPr id="3" name="タイトル 1">
            <a:extLst>
              <a:ext uri="{FF2B5EF4-FFF2-40B4-BE49-F238E27FC236}">
                <a16:creationId xmlns:a16="http://schemas.microsoft.com/office/drawing/2014/main" id="{F2B65C62-73D0-CC8E-2CBD-3A8CDF5B4C78}"/>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a:t>デジタル情報（復習）</a:t>
            </a:r>
          </a:p>
        </p:txBody>
      </p:sp>
      <p:sp>
        <p:nvSpPr>
          <p:cNvPr id="4" name="Rectangle 4">
            <a:extLst>
              <a:ext uri="{FF2B5EF4-FFF2-40B4-BE49-F238E27FC236}">
                <a16:creationId xmlns:a16="http://schemas.microsoft.com/office/drawing/2014/main" id="{D6056B2B-3B42-9577-D4AA-352F73B5B939}"/>
              </a:ext>
            </a:extLst>
          </p:cNvPr>
          <p:cNvSpPr txBox="1">
            <a:spLocks noChangeArrowheads="1"/>
          </p:cNvSpPr>
          <p:nvPr/>
        </p:nvSpPr>
        <p:spPr>
          <a:xfrm>
            <a:off x="6693667" y="1433457"/>
            <a:ext cx="5393229" cy="4420805"/>
          </a:xfrm>
          <a:prstGeom prst="rect">
            <a:avLst/>
          </a:prstGeom>
          <a:solidFill>
            <a:schemeClr val="accent1">
              <a:lumMod val="40000"/>
              <a:lumOff val="60000"/>
            </a:schemeClr>
          </a:solidFill>
        </p:spPr>
        <p:txBody>
          <a:bodyPr/>
          <a:lstStyle>
            <a:lvl1pPr marL="228600" indent="-228600" algn="l" defTabSz="914400" rtl="0" eaLnBrk="1" latinLnBrk="0" hangingPunct="1">
              <a:lnSpc>
                <a:spcPct val="90000"/>
              </a:lnSpc>
              <a:spcBef>
                <a:spcPts val="1000"/>
              </a:spcBef>
              <a:buFont typeface="Arial"/>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9pPr>
          </a:lstStyle>
          <a:p>
            <a:pPr marL="0" indent="0">
              <a:buFont typeface="Arial"/>
              <a:buNone/>
              <a:defRPr/>
            </a:pPr>
            <a:r>
              <a:rPr lang="ja-JP" altLang="en-US" sz="1800">
                <a:latin typeface="+mj-ea"/>
                <a:ea typeface="+mj-ea"/>
              </a:rPr>
              <a:t>（２）実数型</a:t>
            </a:r>
            <a:endParaRPr lang="en-US" altLang="ja-JP" sz="1800" dirty="0">
              <a:latin typeface="+mj-ea"/>
              <a:ea typeface="+mj-ea"/>
            </a:endParaRPr>
          </a:p>
          <a:p>
            <a:pPr marL="0" indent="0">
              <a:buFont typeface="Arial"/>
              <a:buNone/>
              <a:defRPr/>
            </a:pPr>
            <a:r>
              <a:rPr lang="ja-JP" altLang="en-US" sz="1800">
                <a:latin typeface="+mj-ea"/>
                <a:ea typeface="+mj-ea"/>
              </a:rPr>
              <a:t>１）</a:t>
            </a:r>
            <a:r>
              <a:rPr lang="ja-JP" altLang="en-US" sz="1800" u="sng">
                <a:latin typeface="+mj-ea"/>
                <a:ea typeface="+mj-ea"/>
              </a:rPr>
              <a:t>固定小数点表示</a:t>
            </a:r>
            <a:endParaRPr lang="en-US" altLang="ja-JP" sz="1800" u="sng" dirty="0">
              <a:latin typeface="+mj-ea"/>
              <a:ea typeface="+mj-ea"/>
            </a:endParaRPr>
          </a:p>
          <a:p>
            <a:pPr marL="0" indent="0">
              <a:buFont typeface="Arial"/>
              <a:buNone/>
              <a:defRPr/>
            </a:pPr>
            <a:r>
              <a:rPr lang="ja-JP" altLang="en-US" sz="1800">
                <a:latin typeface="+mj-ea"/>
                <a:ea typeface="+mj-ea"/>
              </a:rPr>
              <a:t>有効桁</a:t>
            </a:r>
            <a:endParaRPr lang="en-US" altLang="ja-JP" sz="1800" dirty="0">
              <a:latin typeface="+mj-ea"/>
              <a:ea typeface="+mj-ea"/>
            </a:endParaRPr>
          </a:p>
          <a:p>
            <a:pPr marL="0" indent="0">
              <a:buFont typeface="Arial"/>
              <a:buNone/>
              <a:defRPr/>
            </a:pPr>
            <a:r>
              <a:rPr lang="ja-JP" altLang="en-US" sz="1800">
                <a:latin typeface="+mj-ea"/>
                <a:ea typeface="+mj-ea"/>
              </a:rPr>
              <a:t>アンダーフロー</a:t>
            </a:r>
            <a:endParaRPr lang="en-US" altLang="ja-JP" sz="1800" dirty="0">
              <a:latin typeface="+mj-ea"/>
              <a:ea typeface="+mj-ea"/>
            </a:endParaRPr>
          </a:p>
          <a:p>
            <a:pPr marL="0" indent="0">
              <a:buFont typeface="Arial"/>
              <a:buNone/>
              <a:defRPr/>
            </a:pPr>
            <a:r>
              <a:rPr lang="ja-JP" altLang="en-US" sz="1800">
                <a:latin typeface="+mj-ea"/>
                <a:ea typeface="+mj-ea"/>
              </a:rPr>
              <a:t>オーバーフロー</a:t>
            </a:r>
            <a:endParaRPr lang="en-US" altLang="ja-JP" sz="1800" dirty="0">
              <a:latin typeface="+mj-ea"/>
              <a:ea typeface="+mj-ea"/>
            </a:endParaRPr>
          </a:p>
          <a:p>
            <a:pPr marL="0" indent="0">
              <a:buFont typeface="Arial"/>
              <a:buNone/>
              <a:defRPr/>
            </a:pPr>
            <a:r>
              <a:rPr lang="ja-JP" altLang="en-US" sz="1800">
                <a:latin typeface="+mj-ea"/>
                <a:ea typeface="+mj-ea"/>
              </a:rPr>
              <a:t>２）</a:t>
            </a:r>
            <a:r>
              <a:rPr lang="ja-JP" altLang="en-US" sz="1800" u="sng">
                <a:latin typeface="+mj-ea"/>
                <a:ea typeface="+mj-ea"/>
              </a:rPr>
              <a:t>浮動小数点表示</a:t>
            </a:r>
            <a:endParaRPr lang="en-US" altLang="ja-JP" sz="1800" u="sng" dirty="0">
              <a:latin typeface="+mj-ea"/>
              <a:ea typeface="+mj-ea"/>
            </a:endParaRPr>
          </a:p>
          <a:p>
            <a:pPr marL="0" indent="0">
              <a:buFont typeface="Arial"/>
              <a:buNone/>
              <a:defRPr/>
            </a:pPr>
            <a:r>
              <a:rPr lang="en-US" altLang="ja-JP" sz="1800" dirty="0">
                <a:latin typeface="+mj-ea"/>
                <a:ea typeface="+mj-ea"/>
              </a:rPr>
              <a:t>a x R</a:t>
            </a:r>
            <a:r>
              <a:rPr lang="en-US" altLang="ja-JP" sz="1800" baseline="30000" dirty="0">
                <a:latin typeface="+mj-ea"/>
                <a:ea typeface="+mj-ea"/>
              </a:rPr>
              <a:t>b</a:t>
            </a:r>
          </a:p>
          <a:p>
            <a:pPr marL="0" indent="0">
              <a:buFont typeface="Arial"/>
              <a:buNone/>
              <a:defRPr/>
            </a:pPr>
            <a:r>
              <a:rPr lang="en-US" altLang="ja-JP" sz="1800" dirty="0">
                <a:latin typeface="+mj-ea"/>
                <a:ea typeface="+mj-ea"/>
              </a:rPr>
              <a:t>a</a:t>
            </a:r>
            <a:r>
              <a:rPr lang="ja-JP" altLang="en-US" sz="1800">
                <a:latin typeface="+mj-ea"/>
                <a:ea typeface="+mj-ea"/>
              </a:rPr>
              <a:t>：仮数</a:t>
            </a:r>
            <a:endParaRPr lang="en-US" altLang="ja-JP" sz="1800" dirty="0">
              <a:latin typeface="+mj-ea"/>
              <a:ea typeface="+mj-ea"/>
            </a:endParaRPr>
          </a:p>
          <a:p>
            <a:pPr marL="0" indent="0">
              <a:buFont typeface="Arial"/>
              <a:buNone/>
              <a:defRPr/>
            </a:pPr>
            <a:r>
              <a:rPr lang="ja-JP" altLang="en-US" sz="1800">
                <a:latin typeface="+mj-ea"/>
                <a:ea typeface="+mj-ea"/>
              </a:rPr>
              <a:t>ｂ：指数</a:t>
            </a:r>
            <a:endParaRPr lang="en-US" altLang="ja-JP" sz="1800" dirty="0">
              <a:latin typeface="+mj-ea"/>
              <a:ea typeface="+mj-ea"/>
            </a:endParaRPr>
          </a:p>
          <a:p>
            <a:pPr marL="0" indent="0">
              <a:buFont typeface="Arial"/>
              <a:buNone/>
              <a:defRPr/>
            </a:pPr>
            <a:r>
              <a:rPr lang="en-US" altLang="ja-JP" sz="1800" dirty="0">
                <a:latin typeface="+mj-ea"/>
                <a:ea typeface="+mj-ea"/>
              </a:rPr>
              <a:t>IEEE754:</a:t>
            </a:r>
            <a:r>
              <a:rPr lang="ja-JP" altLang="en-US" sz="1800">
                <a:latin typeface="+mj-ea"/>
                <a:ea typeface="+mj-ea"/>
              </a:rPr>
              <a:t>浮動小数演算規格</a:t>
            </a:r>
            <a:endParaRPr lang="en-US" altLang="ja-JP" sz="1800" dirty="0">
              <a:latin typeface="+mj-ea"/>
              <a:ea typeface="+mj-ea"/>
            </a:endParaRPr>
          </a:p>
          <a:p>
            <a:pPr marL="0" indent="0">
              <a:buFont typeface="Arial"/>
              <a:buNone/>
              <a:defRPr/>
            </a:pPr>
            <a:r>
              <a:rPr lang="ja-JP" altLang="en-US" sz="1800">
                <a:latin typeface="+mj-ea"/>
                <a:ea typeface="+mj-ea"/>
              </a:rPr>
              <a:t>単精度：</a:t>
            </a:r>
            <a:r>
              <a:rPr lang="en-US" altLang="ja-JP" sz="1800" dirty="0">
                <a:latin typeface="+mj-ea"/>
                <a:ea typeface="+mj-ea"/>
              </a:rPr>
              <a:t>32</a:t>
            </a:r>
            <a:r>
              <a:rPr lang="ja-JP" altLang="en-US" sz="1800">
                <a:latin typeface="+mj-ea"/>
                <a:ea typeface="+mj-ea"/>
              </a:rPr>
              <a:t>ビット</a:t>
            </a:r>
            <a:endParaRPr lang="en-US" altLang="ja-JP" sz="1800" dirty="0">
              <a:latin typeface="+mj-ea"/>
              <a:ea typeface="+mj-ea"/>
            </a:endParaRPr>
          </a:p>
          <a:p>
            <a:pPr marL="0" indent="0">
              <a:buFont typeface="Arial"/>
              <a:buNone/>
              <a:defRPr/>
            </a:pPr>
            <a:r>
              <a:rPr lang="ja-JP" altLang="en-US" sz="1800">
                <a:latin typeface="+mj-ea"/>
                <a:ea typeface="+mj-ea"/>
              </a:rPr>
              <a:t>倍精度：</a:t>
            </a:r>
            <a:r>
              <a:rPr lang="en-US" altLang="ja-JP" sz="1800" dirty="0">
                <a:latin typeface="+mj-ea"/>
                <a:ea typeface="+mj-ea"/>
              </a:rPr>
              <a:t>64</a:t>
            </a:r>
            <a:r>
              <a:rPr lang="ja-JP" altLang="en-US" sz="1800">
                <a:latin typeface="+mj-ea"/>
                <a:ea typeface="+mj-ea"/>
              </a:rPr>
              <a:t>ビット</a:t>
            </a:r>
            <a:endParaRPr lang="en-US" altLang="ja-JP" sz="1800" dirty="0">
              <a:latin typeface="+mj-ea"/>
              <a:ea typeface="+mj-ea"/>
            </a:endParaRPr>
          </a:p>
          <a:p>
            <a:pPr marL="0" indent="0">
              <a:buFont typeface="Arial"/>
              <a:buNone/>
              <a:defRPr/>
            </a:pPr>
            <a:endParaRPr lang="en-US" altLang="ja-JP" sz="1800" dirty="0">
              <a:latin typeface="+mj-ea"/>
              <a:ea typeface="+mj-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a:extLst>
              <a:ext uri="{FF2B5EF4-FFF2-40B4-BE49-F238E27FC236}">
                <a16:creationId xmlns:a16="http://schemas.microsoft.com/office/drawing/2014/main" id="{F2B65C62-73D0-CC8E-2CBD-3A8CDF5B4C78}"/>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a:t>デジタル情報（復習）</a:t>
            </a:r>
          </a:p>
        </p:txBody>
      </p:sp>
      <p:sp>
        <p:nvSpPr>
          <p:cNvPr id="2" name="テキスト ボックス 1">
            <a:extLst>
              <a:ext uri="{FF2B5EF4-FFF2-40B4-BE49-F238E27FC236}">
                <a16:creationId xmlns:a16="http://schemas.microsoft.com/office/drawing/2014/main" id="{85FB715B-DC85-6F03-F694-93BA33BC407A}"/>
              </a:ext>
            </a:extLst>
          </p:cNvPr>
          <p:cNvSpPr txBox="1"/>
          <p:nvPr/>
        </p:nvSpPr>
        <p:spPr>
          <a:xfrm>
            <a:off x="923597" y="1027906"/>
            <a:ext cx="1107996" cy="369332"/>
          </a:xfrm>
          <a:prstGeom prst="rect">
            <a:avLst/>
          </a:prstGeom>
          <a:noFill/>
        </p:spPr>
        <p:txBody>
          <a:bodyPr wrap="none" rtlCol="0">
            <a:spAutoFit/>
          </a:bodyPr>
          <a:lstStyle/>
          <a:p>
            <a:r>
              <a:rPr lang="ja-JP" altLang="en-US" sz="1800" u="sng">
                <a:latin typeface="ＭＳ Ｐゴシック" panose="020B0600070205080204" pitchFamily="50" charset="-128"/>
              </a:rPr>
              <a:t>論理演算</a:t>
            </a:r>
            <a:endParaRPr kumimoji="1" lang="ja-JP" altLang="en-US"/>
          </a:p>
        </p:txBody>
      </p:sp>
      <p:pic>
        <p:nvPicPr>
          <p:cNvPr id="6" name="図 1">
            <a:extLst>
              <a:ext uri="{FF2B5EF4-FFF2-40B4-BE49-F238E27FC236}">
                <a16:creationId xmlns:a16="http://schemas.microsoft.com/office/drawing/2014/main" id="{B7602129-7BA9-699C-43DE-11B313207A7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3543" y="1758776"/>
            <a:ext cx="2747124" cy="4179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図 1">
            <a:extLst>
              <a:ext uri="{FF2B5EF4-FFF2-40B4-BE49-F238E27FC236}">
                <a16:creationId xmlns:a16="http://schemas.microsoft.com/office/drawing/2014/main" id="{9318CD38-6569-8713-5D3F-CD31DD3A7FD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4327" y="1690688"/>
            <a:ext cx="2441912" cy="4179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図 1">
            <a:extLst>
              <a:ext uri="{FF2B5EF4-FFF2-40B4-BE49-F238E27FC236}">
                <a16:creationId xmlns:a16="http://schemas.microsoft.com/office/drawing/2014/main" id="{EBB38950-153C-F8CB-CFBE-CC2FA2AED14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08083" y="3479372"/>
            <a:ext cx="5378726" cy="2233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テキスト ボックス 4">
            <a:extLst>
              <a:ext uri="{FF2B5EF4-FFF2-40B4-BE49-F238E27FC236}">
                <a16:creationId xmlns:a16="http://schemas.microsoft.com/office/drawing/2014/main" id="{F66A9E32-3AC9-67FA-8A7D-D4B794F6D34B}"/>
              </a:ext>
            </a:extLst>
          </p:cNvPr>
          <p:cNvSpPr txBox="1"/>
          <p:nvPr/>
        </p:nvSpPr>
        <p:spPr>
          <a:xfrm>
            <a:off x="785330" y="1550568"/>
            <a:ext cx="1053686" cy="369332"/>
          </a:xfrm>
          <a:prstGeom prst="rect">
            <a:avLst/>
          </a:prstGeom>
          <a:noFill/>
        </p:spPr>
        <p:txBody>
          <a:bodyPr wrap="none" rtlCol="0">
            <a:spAutoFit/>
          </a:bodyPr>
          <a:lstStyle/>
          <a:p>
            <a:r>
              <a:rPr kumimoji="1" lang="en-US" altLang="ja-JP" u="sng" dirty="0"/>
              <a:t>NOT</a:t>
            </a:r>
            <a:r>
              <a:rPr lang="ja-JP" altLang="en-US" sz="1800" u="sng">
                <a:latin typeface="ＭＳ Ｐゴシック" panose="020B0600070205080204" pitchFamily="50" charset="-128"/>
              </a:rPr>
              <a:t>否定</a:t>
            </a:r>
            <a:endParaRPr kumimoji="1" lang="ja-JP" altLang="en-US" u="sng"/>
          </a:p>
        </p:txBody>
      </p:sp>
      <p:sp>
        <p:nvSpPr>
          <p:cNvPr id="9" name="テキスト ボックス 8">
            <a:extLst>
              <a:ext uri="{FF2B5EF4-FFF2-40B4-BE49-F238E27FC236}">
                <a16:creationId xmlns:a16="http://schemas.microsoft.com/office/drawing/2014/main" id="{D83E360D-D63B-1E17-154D-DF1C3DB6C0F8}"/>
              </a:ext>
            </a:extLst>
          </p:cNvPr>
          <p:cNvSpPr txBox="1"/>
          <p:nvPr/>
        </p:nvSpPr>
        <p:spPr>
          <a:xfrm>
            <a:off x="835162" y="3479372"/>
            <a:ext cx="1505540" cy="369332"/>
          </a:xfrm>
          <a:prstGeom prst="rect">
            <a:avLst/>
          </a:prstGeom>
          <a:noFill/>
        </p:spPr>
        <p:txBody>
          <a:bodyPr wrap="none" rtlCol="0">
            <a:spAutoFit/>
          </a:bodyPr>
          <a:lstStyle/>
          <a:p>
            <a:r>
              <a:rPr lang="ja-JP" altLang="en-US" sz="1800" u="sng">
                <a:latin typeface="ＭＳ Ｐゴシック" panose="020B0600070205080204" pitchFamily="50" charset="-128"/>
              </a:rPr>
              <a:t>論理積（</a:t>
            </a:r>
            <a:r>
              <a:rPr lang="en-US" altLang="ja-JP" sz="1800" u="sng" dirty="0">
                <a:latin typeface="ＭＳ Ｐゴシック" panose="020B0600070205080204" pitchFamily="50" charset="-128"/>
              </a:rPr>
              <a:t>AND)</a:t>
            </a:r>
            <a:endParaRPr kumimoji="1" lang="ja-JP" altLang="en-US"/>
          </a:p>
        </p:txBody>
      </p:sp>
      <p:sp>
        <p:nvSpPr>
          <p:cNvPr id="10" name="テキスト ボックス 9">
            <a:extLst>
              <a:ext uri="{FF2B5EF4-FFF2-40B4-BE49-F238E27FC236}">
                <a16:creationId xmlns:a16="http://schemas.microsoft.com/office/drawing/2014/main" id="{AC620430-10D1-CAFD-6EA4-6C3768A402B3}"/>
              </a:ext>
            </a:extLst>
          </p:cNvPr>
          <p:cNvSpPr txBox="1"/>
          <p:nvPr/>
        </p:nvSpPr>
        <p:spPr>
          <a:xfrm>
            <a:off x="3766330" y="1519722"/>
            <a:ext cx="1370888" cy="369332"/>
          </a:xfrm>
          <a:prstGeom prst="rect">
            <a:avLst/>
          </a:prstGeom>
          <a:noFill/>
        </p:spPr>
        <p:txBody>
          <a:bodyPr wrap="none" rtlCol="0">
            <a:spAutoFit/>
          </a:bodyPr>
          <a:lstStyle/>
          <a:p>
            <a:r>
              <a:rPr lang="ja-JP" altLang="en-US" sz="1800" u="sng">
                <a:latin typeface="ＭＳ Ｐゴシック" panose="020B0600070205080204" pitchFamily="50" charset="-128"/>
              </a:rPr>
              <a:t>論理和（</a:t>
            </a:r>
            <a:r>
              <a:rPr lang="en-US" altLang="ja-JP" sz="1800" u="sng" dirty="0">
                <a:latin typeface="ＭＳ Ｐゴシック" panose="020B0600070205080204" pitchFamily="50" charset="-128"/>
              </a:rPr>
              <a:t>OR)</a:t>
            </a:r>
            <a:endParaRPr kumimoji="1" lang="ja-JP" altLang="en-US"/>
          </a:p>
        </p:txBody>
      </p:sp>
      <p:sp>
        <p:nvSpPr>
          <p:cNvPr id="11" name="テキスト ボックス 10">
            <a:extLst>
              <a:ext uri="{FF2B5EF4-FFF2-40B4-BE49-F238E27FC236}">
                <a16:creationId xmlns:a16="http://schemas.microsoft.com/office/drawing/2014/main" id="{5680ECB0-77B9-28A8-35CC-C45BD2CFDEF1}"/>
              </a:ext>
            </a:extLst>
          </p:cNvPr>
          <p:cNvSpPr txBox="1"/>
          <p:nvPr/>
        </p:nvSpPr>
        <p:spPr>
          <a:xfrm>
            <a:off x="3702483" y="3664038"/>
            <a:ext cx="2114681" cy="369332"/>
          </a:xfrm>
          <a:prstGeom prst="rect">
            <a:avLst/>
          </a:prstGeom>
          <a:noFill/>
        </p:spPr>
        <p:txBody>
          <a:bodyPr wrap="none" rtlCol="0">
            <a:spAutoFit/>
          </a:bodyPr>
          <a:lstStyle/>
          <a:p>
            <a:r>
              <a:rPr lang="ja-JP" altLang="en-US" sz="1800" u="sng">
                <a:latin typeface="ＭＳ Ｐゴシック" panose="020B0600070205080204" pitchFamily="50" charset="-128"/>
              </a:rPr>
              <a:t>否定論理積（</a:t>
            </a:r>
            <a:r>
              <a:rPr lang="en-US" altLang="ja-JP" sz="1800" u="sng" dirty="0">
                <a:latin typeface="ＭＳ Ｐゴシック" panose="020B0600070205080204" pitchFamily="50" charset="-128"/>
              </a:rPr>
              <a:t>NAND)</a:t>
            </a:r>
            <a:endParaRPr kumimoji="1" lang="ja-JP" altLang="en-US"/>
          </a:p>
        </p:txBody>
      </p:sp>
      <p:sp>
        <p:nvSpPr>
          <p:cNvPr id="12" name="テキスト ボックス 11">
            <a:extLst>
              <a:ext uri="{FF2B5EF4-FFF2-40B4-BE49-F238E27FC236}">
                <a16:creationId xmlns:a16="http://schemas.microsoft.com/office/drawing/2014/main" id="{8BACBEC0-0152-3CC8-096E-928DB9C325EC}"/>
              </a:ext>
            </a:extLst>
          </p:cNvPr>
          <p:cNvSpPr txBox="1"/>
          <p:nvPr/>
        </p:nvSpPr>
        <p:spPr>
          <a:xfrm>
            <a:off x="6644236" y="3110040"/>
            <a:ext cx="1980029" cy="369332"/>
          </a:xfrm>
          <a:prstGeom prst="rect">
            <a:avLst/>
          </a:prstGeom>
          <a:noFill/>
        </p:spPr>
        <p:txBody>
          <a:bodyPr wrap="none" rtlCol="0">
            <a:spAutoFit/>
          </a:bodyPr>
          <a:lstStyle/>
          <a:p>
            <a:r>
              <a:rPr lang="ja-JP" altLang="en-US" sz="1800" u="sng">
                <a:latin typeface="ＭＳ Ｐゴシック" panose="020B0600070205080204" pitchFamily="50" charset="-128"/>
              </a:rPr>
              <a:t>否定論理和（</a:t>
            </a:r>
            <a:r>
              <a:rPr lang="en-US" altLang="ja-JP" sz="1800" u="sng" dirty="0">
                <a:latin typeface="ＭＳ Ｐゴシック" panose="020B0600070205080204" pitchFamily="50" charset="-128"/>
              </a:rPr>
              <a:t>NOR)</a:t>
            </a:r>
            <a:endParaRPr kumimoji="1" lang="ja-JP" altLang="en-US"/>
          </a:p>
        </p:txBody>
      </p:sp>
      <p:sp>
        <p:nvSpPr>
          <p:cNvPr id="13" name="テキスト ボックス 12">
            <a:extLst>
              <a:ext uri="{FF2B5EF4-FFF2-40B4-BE49-F238E27FC236}">
                <a16:creationId xmlns:a16="http://schemas.microsoft.com/office/drawing/2014/main" id="{5E6A5ED5-2A88-BBC7-BADC-1C0ED052C3D8}"/>
              </a:ext>
            </a:extLst>
          </p:cNvPr>
          <p:cNvSpPr txBox="1"/>
          <p:nvPr/>
        </p:nvSpPr>
        <p:spPr>
          <a:xfrm>
            <a:off x="9397446" y="3110040"/>
            <a:ext cx="2202847" cy="369332"/>
          </a:xfrm>
          <a:prstGeom prst="rect">
            <a:avLst/>
          </a:prstGeom>
          <a:noFill/>
        </p:spPr>
        <p:txBody>
          <a:bodyPr wrap="none" rtlCol="0">
            <a:spAutoFit/>
          </a:bodyPr>
          <a:lstStyle/>
          <a:p>
            <a:r>
              <a:rPr lang="ja-JP" altLang="en-US" sz="1800" u="sng">
                <a:latin typeface="ＭＳ Ｐゴシック" panose="020B0600070205080204" pitchFamily="50" charset="-128"/>
              </a:rPr>
              <a:t>排他的論理和（</a:t>
            </a:r>
            <a:r>
              <a:rPr lang="en-US" altLang="ja-JP" sz="1800" u="sng" dirty="0">
                <a:latin typeface="ＭＳ Ｐゴシック" panose="020B0600070205080204" pitchFamily="50" charset="-128"/>
              </a:rPr>
              <a:t>XOR)</a:t>
            </a:r>
            <a:endParaRPr kumimoji="1" lang="ja-JP" altLang="en-US"/>
          </a:p>
        </p:txBody>
      </p:sp>
    </p:spTree>
    <p:extLst>
      <p:ext uri="{BB962C8B-B14F-4D97-AF65-F5344CB8AC3E}">
        <p14:creationId xmlns:p14="http://schemas.microsoft.com/office/powerpoint/2010/main" val="2446908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670425A0-5FA0-6BEF-1803-400A112A0977}"/>
              </a:ext>
            </a:extLst>
          </p:cNvPr>
          <p:cNvSpPr txBox="1"/>
          <p:nvPr/>
        </p:nvSpPr>
        <p:spPr>
          <a:xfrm>
            <a:off x="672994" y="378129"/>
            <a:ext cx="4897495" cy="369332"/>
          </a:xfrm>
          <a:prstGeom prst="rect">
            <a:avLst/>
          </a:prstGeom>
          <a:noFill/>
        </p:spPr>
        <p:txBody>
          <a:bodyPr wrap="none" rtlCol="0">
            <a:spAutoFit/>
          </a:bodyPr>
          <a:lstStyle/>
          <a:p>
            <a:r>
              <a:rPr lang="ja-JP" altLang="en-US"/>
              <a:t>演習：</a:t>
            </a:r>
            <a:r>
              <a:rPr lang="en-US" altLang="ja-JP" dirty="0"/>
              <a:t> </a:t>
            </a:r>
            <a:r>
              <a:rPr lang="ja-JP" altLang="en-US"/>
              <a:t>昨年度の診療放射線技師国家試験問題</a:t>
            </a:r>
            <a:endParaRPr kumimoji="1" lang="ja-JP" altLang="en-US"/>
          </a:p>
        </p:txBody>
      </p:sp>
      <p:sp>
        <p:nvSpPr>
          <p:cNvPr id="2" name="テキスト ボックス 1">
            <a:extLst>
              <a:ext uri="{FF2B5EF4-FFF2-40B4-BE49-F238E27FC236}">
                <a16:creationId xmlns:a16="http://schemas.microsoft.com/office/drawing/2014/main" id="{3A64001E-A2C7-E864-CA34-3B3EBCD3DB20}"/>
              </a:ext>
            </a:extLst>
          </p:cNvPr>
          <p:cNvSpPr txBox="1"/>
          <p:nvPr/>
        </p:nvSpPr>
        <p:spPr>
          <a:xfrm>
            <a:off x="857279" y="962694"/>
            <a:ext cx="6017096" cy="1754326"/>
          </a:xfrm>
          <a:prstGeom prst="rect">
            <a:avLst/>
          </a:prstGeom>
          <a:noFill/>
        </p:spPr>
        <p:txBody>
          <a:bodyPr wrap="none" rtlCol="0">
            <a:spAutoFit/>
          </a:bodyPr>
          <a:lstStyle/>
          <a:p>
            <a:r>
              <a:rPr kumimoji="1" lang="ja-JP" altLang="en-US"/>
              <a:t>情報の数の表現で正しいのはどれか</a:t>
            </a:r>
            <a:endParaRPr kumimoji="1" lang="en-US" altLang="ja-JP" dirty="0"/>
          </a:p>
          <a:p>
            <a:pPr marL="342900" indent="-342900">
              <a:buAutoNum type="arabicPeriod"/>
            </a:pPr>
            <a:r>
              <a:rPr lang="en-US" altLang="ja-JP" dirty="0"/>
              <a:t>1Gbit</a:t>
            </a:r>
            <a:r>
              <a:rPr lang="ja-JP" altLang="en-US"/>
              <a:t>は</a:t>
            </a:r>
            <a:r>
              <a:rPr lang="en-US" altLang="ja-JP" dirty="0"/>
              <a:t>1,024 Mbyte</a:t>
            </a:r>
            <a:r>
              <a:rPr lang="ja-JP" altLang="en-US"/>
              <a:t>である</a:t>
            </a:r>
            <a:endParaRPr lang="en-US" altLang="ja-JP" dirty="0"/>
          </a:p>
          <a:p>
            <a:pPr marL="342900" indent="-342900">
              <a:buAutoNum type="arabicPeriod"/>
            </a:pPr>
            <a:r>
              <a:rPr kumimoji="1" lang="en-US" altLang="ja-JP" dirty="0"/>
              <a:t>1 byte</a:t>
            </a:r>
            <a:r>
              <a:rPr kumimoji="1" lang="ja-JP" altLang="en-US"/>
              <a:t>は</a:t>
            </a:r>
            <a:r>
              <a:rPr kumimoji="1" lang="en-US" altLang="ja-JP" dirty="0"/>
              <a:t>10</a:t>
            </a:r>
            <a:r>
              <a:rPr kumimoji="1" lang="ja-JP" altLang="en-US"/>
              <a:t>進数の</a:t>
            </a:r>
            <a:r>
              <a:rPr kumimoji="1" lang="en-US" altLang="ja-JP" dirty="0"/>
              <a:t>8</a:t>
            </a:r>
            <a:r>
              <a:rPr kumimoji="1" lang="ja-JP" altLang="en-US"/>
              <a:t>桁分である</a:t>
            </a:r>
            <a:endParaRPr kumimoji="1" lang="en-US" altLang="ja-JP" dirty="0"/>
          </a:p>
          <a:p>
            <a:pPr marL="342900" indent="-342900">
              <a:buAutoNum type="arabicPeriod"/>
            </a:pPr>
            <a:r>
              <a:rPr lang="en-US" altLang="ja-JP" dirty="0"/>
              <a:t>16</a:t>
            </a:r>
            <a:r>
              <a:rPr lang="ja-JP" altLang="en-US"/>
              <a:t>進数は</a:t>
            </a:r>
            <a:r>
              <a:rPr lang="en-US" altLang="ja-JP" dirty="0"/>
              <a:t>0</a:t>
            </a:r>
            <a:r>
              <a:rPr lang="ja-JP" altLang="en-US"/>
              <a:t>から</a:t>
            </a:r>
            <a:r>
              <a:rPr lang="en-US" altLang="ja-JP" dirty="0"/>
              <a:t>15</a:t>
            </a:r>
            <a:r>
              <a:rPr lang="ja-JP" altLang="en-US"/>
              <a:t>までの整数で表す</a:t>
            </a:r>
            <a:endParaRPr lang="en-US" altLang="ja-JP" dirty="0"/>
          </a:p>
          <a:p>
            <a:pPr marL="342900" indent="-342900">
              <a:buAutoNum type="arabicPeriod"/>
            </a:pPr>
            <a:r>
              <a:rPr lang="ja-JP" altLang="en-US"/>
              <a:t>アス</a:t>
            </a:r>
            <a:r>
              <a:rPr kumimoji="1" lang="ja-JP" altLang="en-US"/>
              <a:t>キーコードは数値データの表現形式である</a:t>
            </a:r>
            <a:endParaRPr kumimoji="1" lang="en-US" altLang="ja-JP" dirty="0"/>
          </a:p>
          <a:p>
            <a:pPr marL="342900" indent="-342900">
              <a:buAutoNum type="arabicPeriod"/>
            </a:pPr>
            <a:r>
              <a:rPr lang="en-US" altLang="ja-JP" dirty="0"/>
              <a:t>2 byte</a:t>
            </a:r>
            <a:r>
              <a:rPr lang="ja-JP" altLang="en-US"/>
              <a:t>の符号なし整数型は</a:t>
            </a:r>
            <a:r>
              <a:rPr lang="en-US" altLang="ja-JP" dirty="0"/>
              <a:t>0</a:t>
            </a:r>
            <a:r>
              <a:rPr lang="ja-JP" altLang="en-US"/>
              <a:t>から</a:t>
            </a:r>
            <a:r>
              <a:rPr lang="en-US" altLang="ja-JP" dirty="0"/>
              <a:t>65,535</a:t>
            </a:r>
            <a:r>
              <a:rPr lang="ja-JP" altLang="en-US"/>
              <a:t>の値を表現できる</a:t>
            </a:r>
            <a:endParaRPr kumimoji="1" lang="ja-JP" altLang="en-US"/>
          </a:p>
        </p:txBody>
      </p:sp>
      <p:pic>
        <p:nvPicPr>
          <p:cNvPr id="4" name="図 3" descr="ダイアグラム, ベン図表&#10;&#10;自動的に生成された説明">
            <a:extLst>
              <a:ext uri="{FF2B5EF4-FFF2-40B4-BE49-F238E27FC236}">
                <a16:creationId xmlns:a16="http://schemas.microsoft.com/office/drawing/2014/main" id="{1D2FCAFA-C8E9-2BCB-DF40-05BF15018B28}"/>
              </a:ext>
            </a:extLst>
          </p:cNvPr>
          <p:cNvPicPr>
            <a:picLocks noChangeAspect="1"/>
          </p:cNvPicPr>
          <p:nvPr/>
        </p:nvPicPr>
        <p:blipFill>
          <a:blip r:embed="rId2"/>
          <a:stretch>
            <a:fillRect/>
          </a:stretch>
        </p:blipFill>
        <p:spPr>
          <a:xfrm>
            <a:off x="7054850" y="3485531"/>
            <a:ext cx="2788012" cy="1779582"/>
          </a:xfrm>
          <a:prstGeom prst="rect">
            <a:avLst/>
          </a:prstGeom>
        </p:spPr>
      </p:pic>
      <p:sp>
        <p:nvSpPr>
          <p:cNvPr id="32" name="テキスト ボックス 31">
            <a:extLst>
              <a:ext uri="{FF2B5EF4-FFF2-40B4-BE49-F238E27FC236}">
                <a16:creationId xmlns:a16="http://schemas.microsoft.com/office/drawing/2014/main" id="{991CF3D3-EAA4-E5F9-CE73-58C57795ED0E}"/>
              </a:ext>
            </a:extLst>
          </p:cNvPr>
          <p:cNvSpPr txBox="1"/>
          <p:nvPr/>
        </p:nvSpPr>
        <p:spPr>
          <a:xfrm>
            <a:off x="857279" y="3485531"/>
            <a:ext cx="5396093" cy="1754326"/>
          </a:xfrm>
          <a:prstGeom prst="rect">
            <a:avLst/>
          </a:prstGeom>
          <a:noFill/>
        </p:spPr>
        <p:txBody>
          <a:bodyPr wrap="none" rtlCol="0">
            <a:spAutoFit/>
          </a:bodyPr>
          <a:lstStyle/>
          <a:p>
            <a:r>
              <a:rPr kumimoji="1" lang="ja-JP" altLang="en-US"/>
              <a:t>集合</a:t>
            </a:r>
            <a:r>
              <a:rPr kumimoji="1" lang="en-US" altLang="ja-JP" dirty="0"/>
              <a:t>A, B</a:t>
            </a:r>
            <a:r>
              <a:rPr kumimoji="1" lang="ja-JP" altLang="en-US"/>
              <a:t>からなるベン図で射線部分を表すのはどれか</a:t>
            </a:r>
            <a:endParaRPr kumimoji="1" lang="en-US" altLang="ja-JP" dirty="0"/>
          </a:p>
          <a:p>
            <a:pPr marL="342900" indent="-342900">
              <a:buAutoNum type="arabicPeriod"/>
            </a:pPr>
            <a:r>
              <a:rPr lang="en-US" altLang="ja-JP" dirty="0"/>
              <a:t>NOT A</a:t>
            </a:r>
          </a:p>
          <a:p>
            <a:pPr marL="342900" indent="-342900">
              <a:buAutoNum type="arabicPeriod"/>
            </a:pPr>
            <a:r>
              <a:rPr lang="en-US" altLang="ja-JP" dirty="0"/>
              <a:t>A XOR B</a:t>
            </a:r>
          </a:p>
          <a:p>
            <a:pPr marL="342900" indent="-342900">
              <a:buAutoNum type="arabicPeriod"/>
            </a:pPr>
            <a:r>
              <a:rPr lang="en-US" altLang="ja-JP" dirty="0"/>
              <a:t>A NAND B</a:t>
            </a:r>
          </a:p>
          <a:p>
            <a:pPr marL="342900" indent="-342900">
              <a:buAutoNum type="arabicPeriod"/>
            </a:pPr>
            <a:r>
              <a:rPr lang="en-US" altLang="ja-JP" dirty="0"/>
              <a:t>NOT(A XOR B)</a:t>
            </a:r>
          </a:p>
          <a:p>
            <a:pPr marL="342900" indent="-342900">
              <a:buAutoNum type="arabicPeriod"/>
            </a:pPr>
            <a:r>
              <a:rPr lang="en-US" altLang="ja-JP" dirty="0"/>
              <a:t>(NOT A) AND B</a:t>
            </a:r>
          </a:p>
        </p:txBody>
      </p:sp>
    </p:spTree>
    <p:extLst>
      <p:ext uri="{BB962C8B-B14F-4D97-AF65-F5344CB8AC3E}">
        <p14:creationId xmlns:p14="http://schemas.microsoft.com/office/powerpoint/2010/main" val="3081197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C72E6A-5C82-A9FC-68A7-FD586DE7EC74}"/>
              </a:ext>
            </a:extLst>
          </p:cNvPr>
          <p:cNvSpPr>
            <a:spLocks noGrp="1"/>
          </p:cNvSpPr>
          <p:nvPr>
            <p:ph type="title"/>
          </p:nvPr>
        </p:nvSpPr>
        <p:spPr>
          <a:xfrm>
            <a:off x="1090448" y="2656380"/>
            <a:ext cx="10515600" cy="1325563"/>
          </a:xfrm>
        </p:spPr>
        <p:txBody>
          <a:bodyPr/>
          <a:lstStyle/>
          <a:p>
            <a:r>
              <a:rPr kumimoji="1" lang="ja-JP" altLang="en-US"/>
              <a:t>コンピュータのハードウェア</a:t>
            </a:r>
            <a:r>
              <a:rPr lang="ja-JP" altLang="en-US"/>
              <a:t>（復習）</a:t>
            </a:r>
            <a:endParaRPr kumimoji="1" lang="ja-JP" altLang="en-US"/>
          </a:p>
        </p:txBody>
      </p:sp>
    </p:spTree>
    <p:extLst>
      <p:ext uri="{BB962C8B-B14F-4D97-AF65-F5344CB8AC3E}">
        <p14:creationId xmlns:p14="http://schemas.microsoft.com/office/powerpoint/2010/main" val="156562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コンピュータの種類：スーパーコンピューター</a:t>
            </a:r>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265" y="1813312"/>
            <a:ext cx="3824785" cy="3649938"/>
          </a:xfrm>
          <a:prstGeom prst="rect">
            <a:avLst/>
          </a:prstGeom>
        </p:spPr>
      </p:pic>
      <p:sp>
        <p:nvSpPr>
          <p:cNvPr id="6" name="テキスト ボックス 5"/>
          <p:cNvSpPr txBox="1"/>
          <p:nvPr/>
        </p:nvSpPr>
        <p:spPr>
          <a:xfrm>
            <a:off x="6058821" y="2211113"/>
            <a:ext cx="1281120" cy="461665"/>
          </a:xfrm>
          <a:prstGeom prst="rect">
            <a:avLst/>
          </a:prstGeom>
          <a:noFill/>
          <a:ln>
            <a:solidFill>
              <a:schemeClr val="accent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スパコン</a:t>
            </a:r>
          </a:p>
        </p:txBody>
      </p:sp>
      <p:sp>
        <p:nvSpPr>
          <p:cNvPr id="7" name="テキスト ボックス 6"/>
          <p:cNvSpPr txBox="1"/>
          <p:nvPr/>
        </p:nvSpPr>
        <p:spPr>
          <a:xfrm>
            <a:off x="5333462" y="3027116"/>
            <a:ext cx="2731838" cy="461665"/>
          </a:xfrm>
          <a:prstGeom prst="rect">
            <a:avLst/>
          </a:prstGeom>
          <a:noFill/>
          <a:ln>
            <a:solidFill>
              <a:schemeClr val="accent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フロントエンドマシン</a:t>
            </a:r>
            <a:endParaRPr kumimoji="1" lang="ja-JP"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8" name="テキスト ボックス 7"/>
          <p:cNvSpPr txBox="1"/>
          <p:nvPr/>
        </p:nvSpPr>
        <p:spPr>
          <a:xfrm>
            <a:off x="5365522" y="4251915"/>
            <a:ext cx="2667718" cy="461665"/>
          </a:xfrm>
          <a:prstGeom prst="rect">
            <a:avLst/>
          </a:prstGeom>
          <a:noFill/>
          <a:ln>
            <a:solidFill>
              <a:schemeClr val="accent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自分のコンピュータ</a:t>
            </a:r>
          </a:p>
        </p:txBody>
      </p:sp>
      <p:sp>
        <p:nvSpPr>
          <p:cNvPr id="10" name="角丸四角形 9"/>
          <p:cNvSpPr/>
          <p:nvPr/>
        </p:nvSpPr>
        <p:spPr>
          <a:xfrm>
            <a:off x="5011929" y="2041952"/>
            <a:ext cx="3386667" cy="1628245"/>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34" charset="-128"/>
              <a:cs typeface="+mn-cs"/>
            </a:endParaRPr>
          </a:p>
        </p:txBody>
      </p:sp>
      <p:cxnSp>
        <p:nvCxnSpPr>
          <p:cNvPr id="12" name="直線矢印コネクタ 11"/>
          <p:cNvCxnSpPr>
            <a:stCxn id="8" idx="0"/>
            <a:endCxn id="7" idx="2"/>
          </p:cNvCxnSpPr>
          <p:nvPr/>
        </p:nvCxnSpPr>
        <p:spPr>
          <a:xfrm flipV="1">
            <a:off x="6699381" y="3488781"/>
            <a:ext cx="0" cy="7631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6704190" y="3753523"/>
            <a:ext cx="20345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アクセス（ログイン）</a:t>
            </a:r>
          </a:p>
        </p:txBody>
      </p:sp>
      <p:cxnSp>
        <p:nvCxnSpPr>
          <p:cNvPr id="16" name="直線コネクタ 15"/>
          <p:cNvCxnSpPr>
            <a:stCxn id="6" idx="2"/>
            <a:endCxn id="7" idx="0"/>
          </p:cNvCxnSpPr>
          <p:nvPr/>
        </p:nvCxnSpPr>
        <p:spPr>
          <a:xfrm>
            <a:off x="6699381" y="2672778"/>
            <a:ext cx="0" cy="354338"/>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図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0160" y="2155001"/>
            <a:ext cx="2992967" cy="2723991"/>
          </a:xfrm>
          <a:prstGeom prst="rect">
            <a:avLst/>
          </a:prstGeom>
          <a:ln>
            <a:solidFill>
              <a:schemeClr val="accent1"/>
            </a:solidFill>
          </a:ln>
        </p:spPr>
      </p:pic>
      <p:sp>
        <p:nvSpPr>
          <p:cNvPr id="18" name="テキスト ボックス 17"/>
          <p:cNvSpPr txBox="1"/>
          <p:nvPr/>
        </p:nvSpPr>
        <p:spPr>
          <a:xfrm>
            <a:off x="8890160" y="1749032"/>
            <a:ext cx="19143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ログイン画面の例</a:t>
            </a:r>
          </a:p>
        </p:txBody>
      </p:sp>
      <p:sp>
        <p:nvSpPr>
          <p:cNvPr id="3" name="テキスト ボックス 2"/>
          <p:cNvSpPr txBox="1"/>
          <p:nvPr/>
        </p:nvSpPr>
        <p:spPr>
          <a:xfrm>
            <a:off x="838200" y="5532866"/>
            <a:ext cx="343235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大規模な大学・民間の研究機関、</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共同研究施設に設置</a:t>
            </a:r>
          </a:p>
        </p:txBody>
      </p:sp>
      <p:sp>
        <p:nvSpPr>
          <p:cNvPr id="4" name="テキスト ボックス 3"/>
          <p:cNvSpPr txBox="1"/>
          <p:nvPr/>
        </p:nvSpPr>
        <p:spPr>
          <a:xfrm>
            <a:off x="5219749" y="5532866"/>
            <a:ext cx="635769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スパコンを利用するには、設置機関に利用申請を行い承認を受ける必要がある（基本有償）。</a:t>
            </a:r>
          </a:p>
        </p:txBody>
      </p:sp>
    </p:spTree>
    <p:extLst>
      <p:ext uri="{BB962C8B-B14F-4D97-AF65-F5344CB8AC3E}">
        <p14:creationId xmlns:p14="http://schemas.microsoft.com/office/powerpoint/2010/main" val="3107280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コンピュータの種類：汎用機・メインフレーム</a:t>
            </a:r>
          </a:p>
        </p:txBody>
      </p:sp>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2148" y="1487488"/>
            <a:ext cx="3408300" cy="4351338"/>
          </a:xfr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0862" y="2370610"/>
            <a:ext cx="3441900" cy="2031677"/>
          </a:xfrm>
          <a:prstGeom prst="rect">
            <a:avLst/>
          </a:prstGeom>
        </p:spPr>
      </p:pic>
      <p:sp>
        <p:nvSpPr>
          <p:cNvPr id="6" name="テキスト ボックス 5"/>
          <p:cNvSpPr txBox="1"/>
          <p:nvPr/>
        </p:nvSpPr>
        <p:spPr>
          <a:xfrm>
            <a:off x="8612676" y="1970120"/>
            <a:ext cx="19143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ログイン画面の例</a:t>
            </a:r>
          </a:p>
        </p:txBody>
      </p:sp>
      <p:sp>
        <p:nvSpPr>
          <p:cNvPr id="8" name="テキスト ボックス 7"/>
          <p:cNvSpPr txBox="1"/>
          <p:nvPr/>
        </p:nvSpPr>
        <p:spPr>
          <a:xfrm>
            <a:off x="6058821" y="2211113"/>
            <a:ext cx="1107996" cy="461665"/>
          </a:xfrm>
          <a:prstGeom prst="rect">
            <a:avLst/>
          </a:prstGeom>
          <a:noFill/>
          <a:ln>
            <a:solidFill>
              <a:schemeClr val="accent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汎用機</a:t>
            </a:r>
          </a:p>
        </p:txBody>
      </p:sp>
      <p:sp>
        <p:nvSpPr>
          <p:cNvPr id="9" name="テキスト ボックス 8"/>
          <p:cNvSpPr txBox="1"/>
          <p:nvPr/>
        </p:nvSpPr>
        <p:spPr>
          <a:xfrm>
            <a:off x="5333462" y="3027116"/>
            <a:ext cx="2731838" cy="461665"/>
          </a:xfrm>
          <a:prstGeom prst="rect">
            <a:avLst/>
          </a:prstGeom>
          <a:noFill/>
          <a:ln>
            <a:solidFill>
              <a:schemeClr val="accent1"/>
            </a:solidFill>
            <a:prstDash val="dash"/>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srgbClr val="E7E6E6">
                    <a:lumMod val="90000"/>
                  </a:srgbClr>
                </a:solidFill>
                <a:effectLst/>
                <a:uLnTx/>
                <a:uFillTx/>
                <a:latin typeface="Calibri" panose="020F0502020204030204"/>
                <a:ea typeface="ＭＳ Ｐゴシック" panose="020B0600070205080204" pitchFamily="34" charset="-128"/>
                <a:cs typeface="+mn-cs"/>
              </a:rPr>
              <a:t>フロントエンドマシン</a:t>
            </a:r>
          </a:p>
        </p:txBody>
      </p:sp>
      <p:sp>
        <p:nvSpPr>
          <p:cNvPr id="10" name="テキスト ボックス 9"/>
          <p:cNvSpPr txBox="1"/>
          <p:nvPr/>
        </p:nvSpPr>
        <p:spPr>
          <a:xfrm>
            <a:off x="5365522" y="4251915"/>
            <a:ext cx="2667718" cy="461665"/>
          </a:xfrm>
          <a:prstGeom prst="rect">
            <a:avLst/>
          </a:prstGeom>
          <a:noFill/>
          <a:ln>
            <a:solidFill>
              <a:schemeClr val="accent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自分のコンピュータ</a:t>
            </a:r>
          </a:p>
        </p:txBody>
      </p:sp>
      <p:sp>
        <p:nvSpPr>
          <p:cNvPr id="11" name="角丸四角形 10"/>
          <p:cNvSpPr/>
          <p:nvPr/>
        </p:nvSpPr>
        <p:spPr>
          <a:xfrm>
            <a:off x="5011929" y="2041952"/>
            <a:ext cx="3386667" cy="1628245"/>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34" charset="-128"/>
              <a:cs typeface="+mn-cs"/>
            </a:endParaRPr>
          </a:p>
        </p:txBody>
      </p:sp>
      <p:cxnSp>
        <p:nvCxnSpPr>
          <p:cNvPr id="12" name="直線矢印コネクタ 11"/>
          <p:cNvCxnSpPr>
            <a:stCxn id="14" idx="0"/>
            <a:endCxn id="13" idx="2"/>
          </p:cNvCxnSpPr>
          <p:nvPr/>
        </p:nvCxnSpPr>
        <p:spPr>
          <a:xfrm flipV="1">
            <a:off x="6699381" y="3488781"/>
            <a:ext cx="0" cy="7631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6704190" y="3753523"/>
            <a:ext cx="20345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アクセス（ログイン）</a:t>
            </a:r>
          </a:p>
        </p:txBody>
      </p:sp>
      <p:cxnSp>
        <p:nvCxnSpPr>
          <p:cNvPr id="14" name="直線コネクタ 13"/>
          <p:cNvCxnSpPr>
            <a:stCxn id="12" idx="2"/>
            <a:endCxn id="13" idx="0"/>
          </p:cNvCxnSpPr>
          <p:nvPr/>
        </p:nvCxnSpPr>
        <p:spPr>
          <a:xfrm>
            <a:off x="6699381" y="2672778"/>
            <a:ext cx="0" cy="354338"/>
          </a:xfrm>
          <a:prstGeom prst="line">
            <a:avLst/>
          </a:prstGeom>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1248098" y="5878582"/>
            <a:ext cx="34034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大学・病院・民間企業施設に設置</a:t>
            </a:r>
          </a:p>
        </p:txBody>
      </p:sp>
      <p:sp>
        <p:nvSpPr>
          <p:cNvPr id="16" name="テキスト ボックス 15"/>
          <p:cNvSpPr txBox="1"/>
          <p:nvPr/>
        </p:nvSpPr>
        <p:spPr>
          <a:xfrm>
            <a:off x="5219749" y="5532866"/>
            <a:ext cx="63576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設置施設に所属しているものが申請・承認を得て利用する。</a:t>
            </a:r>
          </a:p>
        </p:txBody>
      </p:sp>
      <p:sp>
        <p:nvSpPr>
          <p:cNvPr id="3" name="テキスト ボックス 2"/>
          <p:cNvSpPr txBox="1"/>
          <p:nvPr/>
        </p:nvSpPr>
        <p:spPr>
          <a:xfrm>
            <a:off x="5579164" y="2810533"/>
            <a:ext cx="248337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t>
            </a:r>
            <a:r>
              <a:rPr kumimoji="1" lang="ja-JP" altLang="en-US" sz="1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直接汎用機に接続することもある</a:t>
            </a:r>
          </a:p>
        </p:txBody>
      </p:sp>
    </p:spTree>
    <p:extLst>
      <p:ext uri="{BB962C8B-B14F-4D97-AF65-F5344CB8AC3E}">
        <p14:creationId xmlns:p14="http://schemas.microsoft.com/office/powerpoint/2010/main" val="2635300499"/>
      </p:ext>
    </p:extLst>
  </p:cSld>
  <p:clrMapOvr>
    <a:masterClrMapping/>
  </p:clrMapOvr>
</p:sld>
</file>

<file path=ppt/theme/theme1.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2072</TotalTime>
  <Words>1451</Words>
  <Application>Microsoft Macintosh PowerPoint</Application>
  <PresentationFormat>ワイド画面</PresentationFormat>
  <Paragraphs>243</Paragraphs>
  <Slides>24</Slides>
  <Notes>4</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24</vt:i4>
      </vt:variant>
    </vt:vector>
  </HeadingPairs>
  <TitlesOfParts>
    <vt:vector size="32" baseType="lpstr">
      <vt:lpstr>ＭＳ Ｐゴシック</vt:lpstr>
      <vt:lpstr>Meiryo</vt:lpstr>
      <vt:lpstr>Arial</vt:lpstr>
      <vt:lpstr>Calibri</vt:lpstr>
      <vt:lpstr>Calibri Light</vt:lpstr>
      <vt:lpstr>Times New Roman</vt:lpstr>
      <vt:lpstr>Wingdings</vt:lpstr>
      <vt:lpstr>ホワイト</vt:lpstr>
      <vt:lpstr>医用データ科学I 現代のコンピュータ概要</vt:lpstr>
      <vt:lpstr>医用データ科学とコンピュータ</vt:lpstr>
      <vt:lpstr>デジタル情報（復習）</vt:lpstr>
      <vt:lpstr>PowerPoint プレゼンテーション</vt:lpstr>
      <vt:lpstr>PowerPoint プレゼンテーション</vt:lpstr>
      <vt:lpstr>PowerPoint プレゼンテーション</vt:lpstr>
      <vt:lpstr>コンピュータのハードウェア（復習）</vt:lpstr>
      <vt:lpstr>コンピュータの種類：スーパーコンピューター</vt:lpstr>
      <vt:lpstr>コンピュータの種類：汎用機・メインフレーム</vt:lpstr>
      <vt:lpstr>コンピュータの種類：ワークステーション</vt:lpstr>
      <vt:lpstr>コンピュータの種類：パーソナルコンピュータ</vt:lpstr>
      <vt:lpstr>コンピュータの種類：PCサーバ</vt:lpstr>
      <vt:lpstr>コンピュータの種類：その他</vt:lpstr>
      <vt:lpstr>コンピュータの処理形態 リアルタイム処理とバッチ処理</vt:lpstr>
      <vt:lpstr>コンピュータの処理形態 オンライン処理とオフライン処理</vt:lpstr>
      <vt:lpstr>コンピュータの処理形態 集中処理と分散処理</vt:lpstr>
      <vt:lpstr>コンピュータの処理形態 シンクライアント（thin client）</vt:lpstr>
      <vt:lpstr>ハードウェア</vt:lpstr>
      <vt:lpstr>PowerPoint プレゼンテーション</vt:lpstr>
      <vt:lpstr>PowerPoint プレゼンテーション</vt:lpstr>
      <vt:lpstr>CPUとGPU</vt:lpstr>
      <vt:lpstr>Quantum Computing</vt:lpstr>
      <vt:lpstr>コンピュータ言語</vt:lpstr>
      <vt:lpstr>コンパイラ言語でのプログラムの実行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電子計算機工学演習 ハードウェア</dc:title>
  <dc:creator>haga@rcnp.osaka-u.ac.jp</dc:creator>
  <cp:lastModifiedBy>昭弘 芳賀</cp:lastModifiedBy>
  <cp:revision>41</cp:revision>
  <dcterms:created xsi:type="dcterms:W3CDTF">2017-06-16T13:33:59Z</dcterms:created>
  <dcterms:modified xsi:type="dcterms:W3CDTF">2025-04-01T01:50:10Z</dcterms:modified>
</cp:coreProperties>
</file>